
<file path=[Content_Types].xml><?xml version="1.0" encoding="utf-8"?>
<Types xmlns="http://schemas.openxmlformats.org/package/2006/content-types">
  <Default Extension="png" ContentType="image/png"/>
  <Default Extension="jpeg" ContentType="image/jpeg"/>
  <Default Extension="wma" ContentType="audio/x-ms-wma"/>
  <Default Extension="rels" ContentType="application/vnd.openxmlformats-package.relationships+xml"/>
  <Default Extension="xml" ContentType="application/xml"/>
  <Default Extension="avi" ContentType="video/x-msvide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6.xml" ContentType="application/vnd.openxmlformats-officedocument.presentationml.tags+xml"/>
  <Override PartName="/ppt/notesSlides/notesSlide8.xml" ContentType="application/vnd.openxmlformats-officedocument.presentationml.notesSlide+xml"/>
  <Override PartName="/ppt/tags/tag7.xml" ContentType="application/vnd.openxmlformats-officedocument.presentationml.tags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4"/>
  </p:notesMasterIdLst>
  <p:sldIdLst>
    <p:sldId id="256" r:id="rId2"/>
    <p:sldId id="259" r:id="rId3"/>
    <p:sldId id="263" r:id="rId4"/>
    <p:sldId id="260" r:id="rId5"/>
    <p:sldId id="272" r:id="rId6"/>
    <p:sldId id="258" r:id="rId7"/>
    <p:sldId id="257" r:id="rId8"/>
    <p:sldId id="261" r:id="rId9"/>
    <p:sldId id="270" r:id="rId10"/>
    <p:sldId id="264" r:id="rId11"/>
    <p:sldId id="271" r:id="rId12"/>
    <p:sldId id="279" r:id="rId13"/>
    <p:sldId id="274" r:id="rId14"/>
    <p:sldId id="278" r:id="rId15"/>
    <p:sldId id="273" r:id="rId16"/>
    <p:sldId id="280" r:id="rId17"/>
    <p:sldId id="275" r:id="rId18"/>
    <p:sldId id="277" r:id="rId19"/>
    <p:sldId id="265" r:id="rId20"/>
    <p:sldId id="266" r:id="rId21"/>
    <p:sldId id="267" r:id="rId22"/>
    <p:sldId id="269" r:id="rId2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4B4B"/>
    <a:srgbClr val="162CCC"/>
    <a:srgbClr val="006600"/>
    <a:srgbClr val="003300"/>
    <a:srgbClr val="71F7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4364" autoAdjust="0"/>
  </p:normalViewPr>
  <p:slideViewPr>
    <p:cSldViewPr>
      <p:cViewPr varScale="1">
        <p:scale>
          <a:sx n="67" d="100"/>
          <a:sy n="67" d="100"/>
        </p:scale>
        <p:origin x="1314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622755D-8AB1-4DC3-9918-04F270619083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2B86FC59-6D15-4192-A28C-E68DB9093575}">
      <dgm:prSet phldrT="[Text]"/>
      <dgm:spPr/>
      <dgm:t>
        <a:bodyPr/>
        <a:lstStyle/>
        <a:p>
          <a:r>
            <a:rPr lang="en-US" dirty="0" err="1" smtClean="0"/>
            <a:t>Denoise</a:t>
          </a:r>
          <a:endParaRPr lang="en-US" dirty="0"/>
        </a:p>
      </dgm:t>
    </dgm:pt>
    <dgm:pt modelId="{474F4083-6B59-49A4-9001-ED0C3840356D}" type="parTrans" cxnId="{56CB02A3-A7D3-4FF2-B6DB-179D032C9984}">
      <dgm:prSet/>
      <dgm:spPr/>
      <dgm:t>
        <a:bodyPr/>
        <a:lstStyle/>
        <a:p>
          <a:endParaRPr lang="en-US"/>
        </a:p>
      </dgm:t>
    </dgm:pt>
    <dgm:pt modelId="{B4F58695-C52D-4B6E-A3ED-098EA96CC9FC}" type="sibTrans" cxnId="{56CB02A3-A7D3-4FF2-B6DB-179D032C9984}">
      <dgm:prSet/>
      <dgm:spPr/>
      <dgm:t>
        <a:bodyPr/>
        <a:lstStyle/>
        <a:p>
          <a:endParaRPr lang="en-US"/>
        </a:p>
      </dgm:t>
    </dgm:pt>
    <dgm:pt modelId="{BE0C19E1-7365-4855-B323-870C75BA695E}">
      <dgm:prSet phldrT="[Text]"/>
      <dgm:spPr/>
      <dgm:t>
        <a:bodyPr/>
        <a:lstStyle/>
        <a:p>
          <a:r>
            <a:rPr lang="en-US" dirty="0" smtClean="0"/>
            <a:t>Clustering</a:t>
          </a:r>
          <a:endParaRPr lang="en-US" dirty="0"/>
        </a:p>
      </dgm:t>
    </dgm:pt>
    <dgm:pt modelId="{E67ED79C-DADF-4CF5-942C-746CA97F6E04}" type="parTrans" cxnId="{3978FD9A-754A-423B-82A7-547743A7D1E8}">
      <dgm:prSet/>
      <dgm:spPr/>
      <dgm:t>
        <a:bodyPr/>
        <a:lstStyle/>
        <a:p>
          <a:endParaRPr lang="en-US"/>
        </a:p>
      </dgm:t>
    </dgm:pt>
    <dgm:pt modelId="{300CF925-50F8-4CDC-ABA6-8C9841876206}" type="sibTrans" cxnId="{3978FD9A-754A-423B-82A7-547743A7D1E8}">
      <dgm:prSet/>
      <dgm:spPr/>
      <dgm:t>
        <a:bodyPr/>
        <a:lstStyle/>
        <a:p>
          <a:endParaRPr lang="en-US"/>
        </a:p>
      </dgm:t>
    </dgm:pt>
    <dgm:pt modelId="{A914AE5E-92F8-466C-AFAD-0BFEAEC9ED25}">
      <dgm:prSet phldrT="[Text]"/>
      <dgm:spPr/>
      <dgm:t>
        <a:bodyPr/>
        <a:lstStyle/>
        <a:p>
          <a:r>
            <a:rPr lang="en-US" dirty="0" smtClean="0"/>
            <a:t>Abandon small cluster</a:t>
          </a:r>
          <a:endParaRPr lang="en-US" dirty="0"/>
        </a:p>
      </dgm:t>
    </dgm:pt>
    <dgm:pt modelId="{8EB2015B-8BD5-4A52-9A23-044E32EA5BB0}" type="parTrans" cxnId="{B01C7859-689F-4A34-9F23-B645ED1EDDEB}">
      <dgm:prSet/>
      <dgm:spPr/>
      <dgm:t>
        <a:bodyPr/>
        <a:lstStyle/>
        <a:p>
          <a:endParaRPr lang="en-US"/>
        </a:p>
      </dgm:t>
    </dgm:pt>
    <dgm:pt modelId="{CB961CA3-EA87-465B-81DC-02AF2068ADC8}" type="sibTrans" cxnId="{B01C7859-689F-4A34-9F23-B645ED1EDDEB}">
      <dgm:prSet/>
      <dgm:spPr/>
      <dgm:t>
        <a:bodyPr/>
        <a:lstStyle/>
        <a:p>
          <a:endParaRPr lang="en-US"/>
        </a:p>
      </dgm:t>
    </dgm:pt>
    <dgm:pt modelId="{8E654E2C-A783-4442-9865-BCCF2E20864C}" type="pres">
      <dgm:prSet presAssocID="{7622755D-8AB1-4DC3-9918-04F270619083}" presName="Name0" presStyleCnt="0">
        <dgm:presLayoutVars>
          <dgm:dir/>
          <dgm:animLvl val="lvl"/>
          <dgm:resizeHandles val="exact"/>
        </dgm:presLayoutVars>
      </dgm:prSet>
      <dgm:spPr/>
    </dgm:pt>
    <dgm:pt modelId="{32CCD00A-8001-40FA-A097-B22A91E5424F}" type="pres">
      <dgm:prSet presAssocID="{2B86FC59-6D15-4192-A28C-E68DB9093575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8832818-7A14-47ED-8386-3841940C91B5}" type="pres">
      <dgm:prSet presAssocID="{B4F58695-C52D-4B6E-A3ED-098EA96CC9FC}" presName="parTxOnlySpace" presStyleCnt="0"/>
      <dgm:spPr/>
    </dgm:pt>
    <dgm:pt modelId="{A5ACDE35-A65D-4BCF-B579-D41E46FB7643}" type="pres">
      <dgm:prSet presAssocID="{BE0C19E1-7365-4855-B323-870C75BA695E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D045AB3-765D-414C-9CB7-E9578E6D4875}" type="pres">
      <dgm:prSet presAssocID="{300CF925-50F8-4CDC-ABA6-8C9841876206}" presName="parTxOnlySpace" presStyleCnt="0"/>
      <dgm:spPr/>
    </dgm:pt>
    <dgm:pt modelId="{218DDF56-3599-4264-96DE-0D8BD8579CE8}" type="pres">
      <dgm:prSet presAssocID="{A914AE5E-92F8-466C-AFAD-0BFEAEC9ED25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978FD9A-754A-423B-82A7-547743A7D1E8}" srcId="{7622755D-8AB1-4DC3-9918-04F270619083}" destId="{BE0C19E1-7365-4855-B323-870C75BA695E}" srcOrd="1" destOrd="0" parTransId="{E67ED79C-DADF-4CF5-942C-746CA97F6E04}" sibTransId="{300CF925-50F8-4CDC-ABA6-8C9841876206}"/>
    <dgm:cxn modelId="{75D5EED6-1987-480F-9D84-A0114694F9B3}" type="presOf" srcId="{A914AE5E-92F8-466C-AFAD-0BFEAEC9ED25}" destId="{218DDF56-3599-4264-96DE-0D8BD8579CE8}" srcOrd="0" destOrd="0" presId="urn:microsoft.com/office/officeart/2005/8/layout/chevron1"/>
    <dgm:cxn modelId="{B01C7859-689F-4A34-9F23-B645ED1EDDEB}" srcId="{7622755D-8AB1-4DC3-9918-04F270619083}" destId="{A914AE5E-92F8-466C-AFAD-0BFEAEC9ED25}" srcOrd="2" destOrd="0" parTransId="{8EB2015B-8BD5-4A52-9A23-044E32EA5BB0}" sibTransId="{CB961CA3-EA87-465B-81DC-02AF2068ADC8}"/>
    <dgm:cxn modelId="{07F7C4AF-A003-42D8-85ED-B3A624EA93BF}" type="presOf" srcId="{BE0C19E1-7365-4855-B323-870C75BA695E}" destId="{A5ACDE35-A65D-4BCF-B579-D41E46FB7643}" srcOrd="0" destOrd="0" presId="urn:microsoft.com/office/officeart/2005/8/layout/chevron1"/>
    <dgm:cxn modelId="{AA232024-CAEB-4BB5-9800-ABDF54380A42}" type="presOf" srcId="{2B86FC59-6D15-4192-A28C-E68DB9093575}" destId="{32CCD00A-8001-40FA-A097-B22A91E5424F}" srcOrd="0" destOrd="0" presId="urn:microsoft.com/office/officeart/2005/8/layout/chevron1"/>
    <dgm:cxn modelId="{56CB02A3-A7D3-4FF2-B6DB-179D032C9984}" srcId="{7622755D-8AB1-4DC3-9918-04F270619083}" destId="{2B86FC59-6D15-4192-A28C-E68DB9093575}" srcOrd="0" destOrd="0" parTransId="{474F4083-6B59-49A4-9001-ED0C3840356D}" sibTransId="{B4F58695-C52D-4B6E-A3ED-098EA96CC9FC}"/>
    <dgm:cxn modelId="{943F1B2C-C1F1-4059-B083-C6B8ED7D41F9}" type="presOf" srcId="{7622755D-8AB1-4DC3-9918-04F270619083}" destId="{8E654E2C-A783-4442-9865-BCCF2E20864C}" srcOrd="0" destOrd="0" presId="urn:microsoft.com/office/officeart/2005/8/layout/chevron1"/>
    <dgm:cxn modelId="{A3092E76-22FD-4881-99C9-701733356CF7}" type="presParOf" srcId="{8E654E2C-A783-4442-9865-BCCF2E20864C}" destId="{32CCD00A-8001-40FA-A097-B22A91E5424F}" srcOrd="0" destOrd="0" presId="urn:microsoft.com/office/officeart/2005/8/layout/chevron1"/>
    <dgm:cxn modelId="{CCB21F9F-48EB-4FBC-AF06-2316993EDEE5}" type="presParOf" srcId="{8E654E2C-A783-4442-9865-BCCF2E20864C}" destId="{D8832818-7A14-47ED-8386-3841940C91B5}" srcOrd="1" destOrd="0" presId="urn:microsoft.com/office/officeart/2005/8/layout/chevron1"/>
    <dgm:cxn modelId="{BCE81D2E-16C4-4205-A680-D7ECF0A9E4ED}" type="presParOf" srcId="{8E654E2C-A783-4442-9865-BCCF2E20864C}" destId="{A5ACDE35-A65D-4BCF-B579-D41E46FB7643}" srcOrd="2" destOrd="0" presId="urn:microsoft.com/office/officeart/2005/8/layout/chevron1"/>
    <dgm:cxn modelId="{D1AAD32F-159B-4376-83B9-3C537667F1B0}" type="presParOf" srcId="{8E654E2C-A783-4442-9865-BCCF2E20864C}" destId="{FD045AB3-765D-414C-9CB7-E9578E6D4875}" srcOrd="3" destOrd="0" presId="urn:microsoft.com/office/officeart/2005/8/layout/chevron1"/>
    <dgm:cxn modelId="{307CB9CA-BFEA-4D02-8FF7-8BDEC24ABA8E}" type="presParOf" srcId="{8E654E2C-A783-4442-9865-BCCF2E20864C}" destId="{218DDF56-3599-4264-96DE-0D8BD8579CE8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82EFEEA-44E9-4582-9630-E89AB534F73F}" type="doc">
      <dgm:prSet loTypeId="urn:microsoft.com/office/officeart/2009/layout/CirclePictureHierarchy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1D4AB9F-8FFF-4B41-9BD8-60EA213433BA}">
      <dgm:prSet phldrT="[Text]"/>
      <dgm:spPr/>
      <dgm:t>
        <a:bodyPr/>
        <a:lstStyle/>
        <a:p>
          <a:r>
            <a:rPr lang="en-US" dirty="0" smtClean="0"/>
            <a:t>Finals clusters are broken by “weakest” (farthest) link</a:t>
          </a:r>
          <a:endParaRPr lang="en-US" dirty="0"/>
        </a:p>
      </dgm:t>
    </dgm:pt>
    <dgm:pt modelId="{3DC4984C-BA66-4E61-A1FC-9A1DC2FEDDDC}" type="parTrans" cxnId="{056FB35A-7F27-4AEA-A759-139932D4D53D}">
      <dgm:prSet/>
      <dgm:spPr/>
      <dgm:t>
        <a:bodyPr/>
        <a:lstStyle/>
        <a:p>
          <a:endParaRPr lang="en-US"/>
        </a:p>
      </dgm:t>
    </dgm:pt>
    <dgm:pt modelId="{3921CA4A-0BE7-4513-8D33-596664A40919}" type="sibTrans" cxnId="{056FB35A-7F27-4AEA-A759-139932D4D53D}">
      <dgm:prSet/>
      <dgm:spPr/>
      <dgm:t>
        <a:bodyPr/>
        <a:lstStyle/>
        <a:p>
          <a:endParaRPr lang="en-US"/>
        </a:p>
      </dgm:t>
    </dgm:pt>
    <dgm:pt modelId="{56D9928B-AD3D-4554-BF51-C499029808ED}">
      <dgm:prSet phldrT="[Text]" custT="1"/>
      <dgm:spPr/>
      <dgm:t>
        <a:bodyPr/>
        <a:lstStyle/>
        <a:p>
          <a:r>
            <a:rPr lang="en-US" sz="1800" dirty="0" smtClean="0"/>
            <a:t>Closest clusters are then merged into a larger one</a:t>
          </a:r>
          <a:endParaRPr lang="en-US" sz="1800" dirty="0"/>
        </a:p>
      </dgm:t>
    </dgm:pt>
    <dgm:pt modelId="{129BFD59-DA02-432C-94C5-1185CC6D41FD}" type="parTrans" cxnId="{33CBF504-E34A-44B3-9E93-DE8CE908A41B}">
      <dgm:prSet/>
      <dgm:spPr/>
      <dgm:t>
        <a:bodyPr/>
        <a:lstStyle/>
        <a:p>
          <a:endParaRPr lang="en-US"/>
        </a:p>
      </dgm:t>
    </dgm:pt>
    <dgm:pt modelId="{444CDE58-CADB-4245-94D9-E3284EC30DC4}" type="sibTrans" cxnId="{33CBF504-E34A-44B3-9E93-DE8CE908A41B}">
      <dgm:prSet/>
      <dgm:spPr/>
      <dgm:t>
        <a:bodyPr/>
        <a:lstStyle/>
        <a:p>
          <a:endParaRPr lang="en-US"/>
        </a:p>
      </dgm:t>
    </dgm:pt>
    <dgm:pt modelId="{4F87FF4A-07EE-41F4-9211-1E16C2680ACE}">
      <dgm:prSet phldrT="[Text]" phldr="1"/>
      <dgm:spPr/>
      <dgm:t>
        <a:bodyPr/>
        <a:lstStyle/>
        <a:p>
          <a:endParaRPr lang="en-US"/>
        </a:p>
      </dgm:t>
    </dgm:pt>
    <dgm:pt modelId="{A1F47EEF-5F69-4184-B104-715B0908BA4F}" type="parTrans" cxnId="{DF790B43-66ED-4A6A-A826-784F9C9A78E4}">
      <dgm:prSet/>
      <dgm:spPr/>
      <dgm:t>
        <a:bodyPr/>
        <a:lstStyle/>
        <a:p>
          <a:endParaRPr lang="en-US"/>
        </a:p>
      </dgm:t>
    </dgm:pt>
    <dgm:pt modelId="{16643FE0-E7C3-4EF9-81EE-FC4946C1C7C2}" type="sibTrans" cxnId="{DF790B43-66ED-4A6A-A826-784F9C9A78E4}">
      <dgm:prSet/>
      <dgm:spPr/>
      <dgm:t>
        <a:bodyPr/>
        <a:lstStyle/>
        <a:p>
          <a:endParaRPr lang="en-US"/>
        </a:p>
      </dgm:t>
    </dgm:pt>
    <dgm:pt modelId="{D9862AE0-C9B1-4D2D-B71F-E38887EC52DC}">
      <dgm:prSet phldrT="[Text]" phldr="1"/>
      <dgm:spPr/>
      <dgm:t>
        <a:bodyPr/>
        <a:lstStyle/>
        <a:p>
          <a:endParaRPr lang="en-US"/>
        </a:p>
      </dgm:t>
    </dgm:pt>
    <dgm:pt modelId="{306208CC-E9A8-4C58-B0E1-03377ED0899B}" type="parTrans" cxnId="{0323BE9E-4453-4865-9AE5-19F53EE040E2}">
      <dgm:prSet/>
      <dgm:spPr/>
      <dgm:t>
        <a:bodyPr/>
        <a:lstStyle/>
        <a:p>
          <a:endParaRPr lang="en-US"/>
        </a:p>
      </dgm:t>
    </dgm:pt>
    <dgm:pt modelId="{89315361-FB51-4411-8107-047F9BDA0E5F}" type="sibTrans" cxnId="{0323BE9E-4453-4865-9AE5-19F53EE040E2}">
      <dgm:prSet/>
      <dgm:spPr/>
      <dgm:t>
        <a:bodyPr/>
        <a:lstStyle/>
        <a:p>
          <a:endParaRPr lang="en-US"/>
        </a:p>
      </dgm:t>
    </dgm:pt>
    <dgm:pt modelId="{C0DA1036-161D-403D-8654-7CA087516BD1}">
      <dgm:prSet phldrT="[Text]" custT="1"/>
      <dgm:spPr/>
      <dgm:t>
        <a:bodyPr/>
        <a:lstStyle/>
        <a:p>
          <a:r>
            <a:rPr lang="en-US" sz="1800" dirty="0" smtClean="0"/>
            <a:t>Initially each pixel is an individual cluster</a:t>
          </a:r>
          <a:endParaRPr lang="en-US" sz="1800" dirty="0"/>
        </a:p>
      </dgm:t>
    </dgm:pt>
    <dgm:pt modelId="{EC59BAF4-CD17-4FB7-A6FF-FB7E34C79157}" type="parTrans" cxnId="{EA93F743-0D18-41F7-AADE-CDD777C22BE8}">
      <dgm:prSet/>
      <dgm:spPr/>
      <dgm:t>
        <a:bodyPr/>
        <a:lstStyle/>
        <a:p>
          <a:endParaRPr lang="en-US"/>
        </a:p>
      </dgm:t>
    </dgm:pt>
    <dgm:pt modelId="{7B79FBC4-DF49-439B-BCBA-A42EABF38E10}" type="sibTrans" cxnId="{EA93F743-0D18-41F7-AADE-CDD777C22BE8}">
      <dgm:prSet/>
      <dgm:spPr/>
      <dgm:t>
        <a:bodyPr/>
        <a:lstStyle/>
        <a:p>
          <a:endParaRPr lang="en-US"/>
        </a:p>
      </dgm:t>
    </dgm:pt>
    <dgm:pt modelId="{DFA0716B-76B3-497F-8DC1-2847EABCB37A}">
      <dgm:prSet phldrT="[Text]" phldr="1"/>
      <dgm:spPr/>
      <dgm:t>
        <a:bodyPr/>
        <a:lstStyle/>
        <a:p>
          <a:endParaRPr lang="en-US" dirty="0"/>
        </a:p>
      </dgm:t>
    </dgm:pt>
    <dgm:pt modelId="{1F93C874-95D5-4703-890C-8DB92885D284}" type="sibTrans" cxnId="{04595404-4AF1-4E76-9D91-E50B27555454}">
      <dgm:prSet/>
      <dgm:spPr/>
      <dgm:t>
        <a:bodyPr/>
        <a:lstStyle/>
        <a:p>
          <a:endParaRPr lang="en-US"/>
        </a:p>
      </dgm:t>
    </dgm:pt>
    <dgm:pt modelId="{A43F17CA-C07E-4A81-9CB6-213372EFC7D3}" type="parTrans" cxnId="{04595404-4AF1-4E76-9D91-E50B27555454}">
      <dgm:prSet/>
      <dgm:spPr/>
      <dgm:t>
        <a:bodyPr/>
        <a:lstStyle/>
        <a:p>
          <a:endParaRPr lang="en-US"/>
        </a:p>
      </dgm:t>
    </dgm:pt>
    <dgm:pt modelId="{4A16446D-6BCE-4330-A65F-2C8C6E2009B2}" type="pres">
      <dgm:prSet presAssocID="{982EFEEA-44E9-4582-9630-E89AB534F73F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FAFD62C0-0900-4ACB-BF51-FA5C488BB74B}" type="pres">
      <dgm:prSet presAssocID="{31D4AB9F-8FFF-4B41-9BD8-60EA213433BA}" presName="hierRoot1" presStyleCnt="0"/>
      <dgm:spPr/>
    </dgm:pt>
    <dgm:pt modelId="{DBDE3622-39B8-49AE-8DB2-DAB98C1B16E0}" type="pres">
      <dgm:prSet presAssocID="{31D4AB9F-8FFF-4B41-9BD8-60EA213433BA}" presName="composite" presStyleCnt="0"/>
      <dgm:spPr/>
    </dgm:pt>
    <dgm:pt modelId="{238135DB-5FEF-4C21-AC8C-A05A93421DDF}" type="pres">
      <dgm:prSet presAssocID="{31D4AB9F-8FFF-4B41-9BD8-60EA213433BA}" presName="image" presStyleLbl="node0" presStyleIdx="0" presStyleCnt="1" custLinFactNeighborX="-49556"/>
      <dgm:spPr/>
    </dgm:pt>
    <dgm:pt modelId="{4BDB75F0-DFD8-4453-A3FF-1CB1914CE75E}" type="pres">
      <dgm:prSet presAssocID="{31D4AB9F-8FFF-4B41-9BD8-60EA213433BA}" presName="text" presStyleLbl="revTx" presStyleIdx="0" presStyleCnt="6" custScaleX="283998" custLinFactNeighborX="8300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9AE5CF4-E6FF-4CD1-B4CB-81854380A29F}" type="pres">
      <dgm:prSet presAssocID="{31D4AB9F-8FFF-4B41-9BD8-60EA213433BA}" presName="hierChild2" presStyleCnt="0"/>
      <dgm:spPr/>
    </dgm:pt>
    <dgm:pt modelId="{527A5EC4-4271-468E-BB6A-72DC3D89B4CE}" type="pres">
      <dgm:prSet presAssocID="{129BFD59-DA02-432C-94C5-1185CC6D41FD}" presName="Name10" presStyleLbl="parChTrans1D2" presStyleIdx="0" presStyleCnt="2"/>
      <dgm:spPr/>
      <dgm:t>
        <a:bodyPr/>
        <a:lstStyle/>
        <a:p>
          <a:endParaRPr lang="en-US"/>
        </a:p>
      </dgm:t>
    </dgm:pt>
    <dgm:pt modelId="{2C0A8B1D-0083-4810-8762-FB14B0E3886A}" type="pres">
      <dgm:prSet presAssocID="{56D9928B-AD3D-4554-BF51-C499029808ED}" presName="hierRoot2" presStyleCnt="0"/>
      <dgm:spPr/>
    </dgm:pt>
    <dgm:pt modelId="{790E9484-14D6-4A03-8B9B-4F3F31873B67}" type="pres">
      <dgm:prSet presAssocID="{56D9928B-AD3D-4554-BF51-C499029808ED}" presName="composite2" presStyleCnt="0"/>
      <dgm:spPr/>
    </dgm:pt>
    <dgm:pt modelId="{16736145-86DB-4B1A-9A78-479D2C03BB70}" type="pres">
      <dgm:prSet presAssocID="{56D9928B-AD3D-4554-BF51-C499029808ED}" presName="image2" presStyleLbl="node2" presStyleIdx="0" presStyleCnt="2" custLinFactX="-26436" custLinFactNeighborX="-100000"/>
      <dgm:spPr/>
    </dgm:pt>
    <dgm:pt modelId="{4A843FD7-0EF9-4E24-8E8B-C9277F43F661}" type="pres">
      <dgm:prSet presAssocID="{56D9928B-AD3D-4554-BF51-C499029808ED}" presName="text2" presStyleLbl="revTx" presStyleIdx="1" presStyleCnt="6" custScaleX="19527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82E7AE92-0BE6-406E-B435-59630ADDEBC8}" type="pres">
      <dgm:prSet presAssocID="{56D9928B-AD3D-4554-BF51-C499029808ED}" presName="hierChild3" presStyleCnt="0"/>
      <dgm:spPr/>
    </dgm:pt>
    <dgm:pt modelId="{177738A8-034B-4B31-924F-C22DF0D35B76}" type="pres">
      <dgm:prSet presAssocID="{A43F17CA-C07E-4A81-9CB6-213372EFC7D3}" presName="Name17" presStyleLbl="parChTrans1D3" presStyleIdx="0" presStyleCnt="3"/>
      <dgm:spPr/>
      <dgm:t>
        <a:bodyPr/>
        <a:lstStyle/>
        <a:p>
          <a:endParaRPr lang="en-US"/>
        </a:p>
      </dgm:t>
    </dgm:pt>
    <dgm:pt modelId="{DD9C59F4-46A0-4F76-944E-18D249114564}" type="pres">
      <dgm:prSet presAssocID="{DFA0716B-76B3-497F-8DC1-2847EABCB37A}" presName="hierRoot3" presStyleCnt="0"/>
      <dgm:spPr/>
    </dgm:pt>
    <dgm:pt modelId="{57034E3A-E42D-498C-8220-5CA111FB1A1D}" type="pres">
      <dgm:prSet presAssocID="{DFA0716B-76B3-497F-8DC1-2847EABCB37A}" presName="composite3" presStyleCnt="0"/>
      <dgm:spPr/>
    </dgm:pt>
    <dgm:pt modelId="{C4D74267-489B-4C22-8F8E-7B1CF8F935B8}" type="pres">
      <dgm:prSet presAssocID="{DFA0716B-76B3-497F-8DC1-2847EABCB37A}" presName="image3" presStyleLbl="node3" presStyleIdx="0" presStyleCnt="3" custLinFactX="-62771" custLinFactNeighborX="-100000"/>
      <dgm:spPr/>
    </dgm:pt>
    <dgm:pt modelId="{9C8EDB9A-5EE5-4E12-A6EA-356F6E6F5385}" type="pres">
      <dgm:prSet presAssocID="{DFA0716B-76B3-497F-8DC1-2847EABCB37A}" presName="text3" presStyleLbl="revTx" presStyleIdx="2" presStyleCnt="6" custLinFactX="-7150" custLinFactNeighborX="-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C9186A6-C6A9-4BEB-83F3-8DF58DAAF1C6}" type="pres">
      <dgm:prSet presAssocID="{DFA0716B-76B3-497F-8DC1-2847EABCB37A}" presName="hierChild4" presStyleCnt="0"/>
      <dgm:spPr/>
    </dgm:pt>
    <dgm:pt modelId="{BE93097F-6051-4276-85F9-3B959EBE46E6}" type="pres">
      <dgm:prSet presAssocID="{A1F47EEF-5F69-4184-B104-715B0908BA4F}" presName="Name17" presStyleLbl="parChTrans1D3" presStyleIdx="1" presStyleCnt="3"/>
      <dgm:spPr/>
      <dgm:t>
        <a:bodyPr/>
        <a:lstStyle/>
        <a:p>
          <a:endParaRPr lang="en-US"/>
        </a:p>
      </dgm:t>
    </dgm:pt>
    <dgm:pt modelId="{63C936F5-65C5-4043-A804-C20D9A6C0A4D}" type="pres">
      <dgm:prSet presAssocID="{4F87FF4A-07EE-41F4-9211-1E16C2680ACE}" presName="hierRoot3" presStyleCnt="0"/>
      <dgm:spPr/>
    </dgm:pt>
    <dgm:pt modelId="{977CC340-583E-42F3-88C2-44E786170CC1}" type="pres">
      <dgm:prSet presAssocID="{4F87FF4A-07EE-41F4-9211-1E16C2680ACE}" presName="composite3" presStyleCnt="0"/>
      <dgm:spPr/>
    </dgm:pt>
    <dgm:pt modelId="{851E94FD-6095-49AE-95D2-3F0A6136CD55}" type="pres">
      <dgm:prSet presAssocID="{4F87FF4A-07EE-41F4-9211-1E16C2680ACE}" presName="image3" presStyleLbl="node3" presStyleIdx="1" presStyleCnt="3" custLinFactX="-62771" custLinFactNeighborX="-100000"/>
      <dgm:spPr/>
    </dgm:pt>
    <dgm:pt modelId="{AC65483F-0251-4756-9B25-808D1F96C5C2}" type="pres">
      <dgm:prSet presAssocID="{4F87FF4A-07EE-41F4-9211-1E16C2680ACE}" presName="text3" presStyleLbl="revTx" presStyleIdx="3" presStyleCnt="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4A265B3-5CF0-4CBF-BCA8-B48A6C346AEB}" type="pres">
      <dgm:prSet presAssocID="{4F87FF4A-07EE-41F4-9211-1E16C2680ACE}" presName="hierChild4" presStyleCnt="0"/>
      <dgm:spPr/>
    </dgm:pt>
    <dgm:pt modelId="{876127A8-8C1B-4937-8446-D22580E79A81}" type="pres">
      <dgm:prSet presAssocID="{306208CC-E9A8-4C58-B0E1-03377ED0899B}" presName="Name10" presStyleLbl="parChTrans1D2" presStyleIdx="1" presStyleCnt="2"/>
      <dgm:spPr/>
      <dgm:t>
        <a:bodyPr/>
        <a:lstStyle/>
        <a:p>
          <a:endParaRPr lang="en-US"/>
        </a:p>
      </dgm:t>
    </dgm:pt>
    <dgm:pt modelId="{9A116607-BF1F-401F-AB69-9120DFB318B8}" type="pres">
      <dgm:prSet presAssocID="{D9862AE0-C9B1-4D2D-B71F-E38887EC52DC}" presName="hierRoot2" presStyleCnt="0"/>
      <dgm:spPr/>
    </dgm:pt>
    <dgm:pt modelId="{C7788A4F-B5F0-4774-9F3C-8B56BED4E8D8}" type="pres">
      <dgm:prSet presAssocID="{D9862AE0-C9B1-4D2D-B71F-E38887EC52DC}" presName="composite2" presStyleCnt="0"/>
      <dgm:spPr/>
    </dgm:pt>
    <dgm:pt modelId="{458C62CF-C4A7-44A1-B5FE-F76E516C8287}" type="pres">
      <dgm:prSet presAssocID="{D9862AE0-C9B1-4D2D-B71F-E38887EC52DC}" presName="image2" presStyleLbl="node2" presStyleIdx="1" presStyleCnt="2" custLinFactNeighborX="-68585"/>
      <dgm:spPr/>
    </dgm:pt>
    <dgm:pt modelId="{F2D18A36-66EB-45E6-A527-60BBD03140D8}" type="pres">
      <dgm:prSet presAssocID="{D9862AE0-C9B1-4D2D-B71F-E38887EC52DC}" presName="text2" presStyleLbl="revTx" presStyleIdx="4" presStyleCnt="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98615B9-4142-4D65-8C93-599B2281D6CD}" type="pres">
      <dgm:prSet presAssocID="{D9862AE0-C9B1-4D2D-B71F-E38887EC52DC}" presName="hierChild3" presStyleCnt="0"/>
      <dgm:spPr/>
    </dgm:pt>
    <dgm:pt modelId="{B8F358D3-4321-4656-8877-2EA5DE42F47F}" type="pres">
      <dgm:prSet presAssocID="{EC59BAF4-CD17-4FB7-A6FF-FB7E34C79157}" presName="Name17" presStyleLbl="parChTrans1D3" presStyleIdx="2" presStyleCnt="3"/>
      <dgm:spPr/>
      <dgm:t>
        <a:bodyPr/>
        <a:lstStyle/>
        <a:p>
          <a:endParaRPr lang="en-US"/>
        </a:p>
      </dgm:t>
    </dgm:pt>
    <dgm:pt modelId="{8ACC59F2-DC15-4319-BCC8-6105422A992E}" type="pres">
      <dgm:prSet presAssocID="{C0DA1036-161D-403D-8654-7CA087516BD1}" presName="hierRoot3" presStyleCnt="0"/>
      <dgm:spPr/>
    </dgm:pt>
    <dgm:pt modelId="{4F2F4708-69E3-46B6-86B3-D57838B642AF}" type="pres">
      <dgm:prSet presAssocID="{C0DA1036-161D-403D-8654-7CA087516BD1}" presName="composite3" presStyleCnt="0"/>
      <dgm:spPr/>
    </dgm:pt>
    <dgm:pt modelId="{530ED474-23C3-46C3-BABE-C2D292E836F1}" type="pres">
      <dgm:prSet presAssocID="{C0DA1036-161D-403D-8654-7CA087516BD1}" presName="image3" presStyleLbl="node3" presStyleIdx="2" presStyleCnt="3" custLinFactNeighborX="-30416"/>
      <dgm:spPr/>
    </dgm:pt>
    <dgm:pt modelId="{7EF0DA39-4CC8-48B8-A1FF-6EACDDA5576D}" type="pres">
      <dgm:prSet presAssocID="{C0DA1036-161D-403D-8654-7CA087516BD1}" presName="text3" presStyleLbl="revTx" presStyleIdx="5" presStyleCnt="6" custScaleX="201782" custLinFactNeighborX="40483" custLinFactNeighborY="-5765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9C1EFCB-ACEC-445A-AED5-F9B57462470B}" type="pres">
      <dgm:prSet presAssocID="{C0DA1036-161D-403D-8654-7CA087516BD1}" presName="hierChild4" presStyleCnt="0"/>
      <dgm:spPr/>
    </dgm:pt>
  </dgm:ptLst>
  <dgm:cxnLst>
    <dgm:cxn modelId="{8A3E1FCC-13D6-4921-B23A-1489014558A9}" type="presOf" srcId="{982EFEEA-44E9-4582-9630-E89AB534F73F}" destId="{4A16446D-6BCE-4330-A65F-2C8C6E2009B2}" srcOrd="0" destOrd="0" presId="urn:microsoft.com/office/officeart/2009/layout/CirclePictureHierarchy"/>
    <dgm:cxn modelId="{E94FB0CD-FD37-470C-A8F0-8544340C11B0}" type="presOf" srcId="{31D4AB9F-8FFF-4B41-9BD8-60EA213433BA}" destId="{4BDB75F0-DFD8-4453-A3FF-1CB1914CE75E}" srcOrd="0" destOrd="0" presId="urn:microsoft.com/office/officeart/2009/layout/CirclePictureHierarchy"/>
    <dgm:cxn modelId="{3244F123-E3A7-47CA-BA36-BD64EC7D1818}" type="presOf" srcId="{DFA0716B-76B3-497F-8DC1-2847EABCB37A}" destId="{9C8EDB9A-5EE5-4E12-A6EA-356F6E6F5385}" srcOrd="0" destOrd="0" presId="urn:microsoft.com/office/officeart/2009/layout/CirclePictureHierarchy"/>
    <dgm:cxn modelId="{9D7E9D6B-555D-4091-9557-A95A61467382}" type="presOf" srcId="{4F87FF4A-07EE-41F4-9211-1E16C2680ACE}" destId="{AC65483F-0251-4756-9B25-808D1F96C5C2}" srcOrd="0" destOrd="0" presId="urn:microsoft.com/office/officeart/2009/layout/CirclePictureHierarchy"/>
    <dgm:cxn modelId="{9329794D-7776-4B53-BF96-A4251268F6F1}" type="presOf" srcId="{306208CC-E9A8-4C58-B0E1-03377ED0899B}" destId="{876127A8-8C1B-4937-8446-D22580E79A81}" srcOrd="0" destOrd="0" presId="urn:microsoft.com/office/officeart/2009/layout/CirclePictureHierarchy"/>
    <dgm:cxn modelId="{4D7747E8-B5A3-45E6-AE0B-776035835D94}" type="presOf" srcId="{A43F17CA-C07E-4A81-9CB6-213372EFC7D3}" destId="{177738A8-034B-4B31-924F-C22DF0D35B76}" srcOrd="0" destOrd="0" presId="urn:microsoft.com/office/officeart/2009/layout/CirclePictureHierarchy"/>
    <dgm:cxn modelId="{0323BE9E-4453-4865-9AE5-19F53EE040E2}" srcId="{31D4AB9F-8FFF-4B41-9BD8-60EA213433BA}" destId="{D9862AE0-C9B1-4D2D-B71F-E38887EC52DC}" srcOrd="1" destOrd="0" parTransId="{306208CC-E9A8-4C58-B0E1-03377ED0899B}" sibTransId="{89315361-FB51-4411-8107-047F9BDA0E5F}"/>
    <dgm:cxn modelId="{B28E0D02-F821-4697-8C01-4E2962AD4B17}" type="presOf" srcId="{C0DA1036-161D-403D-8654-7CA087516BD1}" destId="{7EF0DA39-4CC8-48B8-A1FF-6EACDDA5576D}" srcOrd="0" destOrd="0" presId="urn:microsoft.com/office/officeart/2009/layout/CirclePictureHierarchy"/>
    <dgm:cxn modelId="{B8F388A8-DA7B-447C-93DE-BBA725240280}" type="presOf" srcId="{D9862AE0-C9B1-4D2D-B71F-E38887EC52DC}" destId="{F2D18A36-66EB-45E6-A527-60BBD03140D8}" srcOrd="0" destOrd="0" presId="urn:microsoft.com/office/officeart/2009/layout/CirclePictureHierarchy"/>
    <dgm:cxn modelId="{94457F2E-56EC-4D04-A2CC-E088DE343BFD}" type="presOf" srcId="{129BFD59-DA02-432C-94C5-1185CC6D41FD}" destId="{527A5EC4-4271-468E-BB6A-72DC3D89B4CE}" srcOrd="0" destOrd="0" presId="urn:microsoft.com/office/officeart/2009/layout/CirclePictureHierarchy"/>
    <dgm:cxn modelId="{056FB35A-7F27-4AEA-A759-139932D4D53D}" srcId="{982EFEEA-44E9-4582-9630-E89AB534F73F}" destId="{31D4AB9F-8FFF-4B41-9BD8-60EA213433BA}" srcOrd="0" destOrd="0" parTransId="{3DC4984C-BA66-4E61-A1FC-9A1DC2FEDDDC}" sibTransId="{3921CA4A-0BE7-4513-8D33-596664A40919}"/>
    <dgm:cxn modelId="{E3906A3D-CA9F-4BE0-B1B5-ADA9C5F914CF}" type="presOf" srcId="{A1F47EEF-5F69-4184-B104-715B0908BA4F}" destId="{BE93097F-6051-4276-85F9-3B959EBE46E6}" srcOrd="0" destOrd="0" presId="urn:microsoft.com/office/officeart/2009/layout/CirclePictureHierarchy"/>
    <dgm:cxn modelId="{C76455A8-13CA-4D58-ADA5-64AD99A5A9CD}" type="presOf" srcId="{EC59BAF4-CD17-4FB7-A6FF-FB7E34C79157}" destId="{B8F358D3-4321-4656-8877-2EA5DE42F47F}" srcOrd="0" destOrd="0" presId="urn:microsoft.com/office/officeart/2009/layout/CirclePictureHierarchy"/>
    <dgm:cxn modelId="{33CBF504-E34A-44B3-9E93-DE8CE908A41B}" srcId="{31D4AB9F-8FFF-4B41-9BD8-60EA213433BA}" destId="{56D9928B-AD3D-4554-BF51-C499029808ED}" srcOrd="0" destOrd="0" parTransId="{129BFD59-DA02-432C-94C5-1185CC6D41FD}" sibTransId="{444CDE58-CADB-4245-94D9-E3284EC30DC4}"/>
    <dgm:cxn modelId="{A094A42B-20C6-493F-82D4-A7F5040B0828}" type="presOf" srcId="{56D9928B-AD3D-4554-BF51-C499029808ED}" destId="{4A843FD7-0EF9-4E24-8E8B-C9277F43F661}" srcOrd="0" destOrd="0" presId="urn:microsoft.com/office/officeart/2009/layout/CirclePictureHierarchy"/>
    <dgm:cxn modelId="{DF790B43-66ED-4A6A-A826-784F9C9A78E4}" srcId="{56D9928B-AD3D-4554-BF51-C499029808ED}" destId="{4F87FF4A-07EE-41F4-9211-1E16C2680ACE}" srcOrd="1" destOrd="0" parTransId="{A1F47EEF-5F69-4184-B104-715B0908BA4F}" sibTransId="{16643FE0-E7C3-4EF9-81EE-FC4946C1C7C2}"/>
    <dgm:cxn modelId="{EA93F743-0D18-41F7-AADE-CDD777C22BE8}" srcId="{D9862AE0-C9B1-4D2D-B71F-E38887EC52DC}" destId="{C0DA1036-161D-403D-8654-7CA087516BD1}" srcOrd="0" destOrd="0" parTransId="{EC59BAF4-CD17-4FB7-A6FF-FB7E34C79157}" sibTransId="{7B79FBC4-DF49-439B-BCBA-A42EABF38E10}"/>
    <dgm:cxn modelId="{04595404-4AF1-4E76-9D91-E50B27555454}" srcId="{56D9928B-AD3D-4554-BF51-C499029808ED}" destId="{DFA0716B-76B3-497F-8DC1-2847EABCB37A}" srcOrd="0" destOrd="0" parTransId="{A43F17CA-C07E-4A81-9CB6-213372EFC7D3}" sibTransId="{1F93C874-95D5-4703-890C-8DB92885D284}"/>
    <dgm:cxn modelId="{A2A73B54-EC70-4E41-89D8-81A49E4C059C}" type="presParOf" srcId="{4A16446D-6BCE-4330-A65F-2C8C6E2009B2}" destId="{FAFD62C0-0900-4ACB-BF51-FA5C488BB74B}" srcOrd="0" destOrd="0" presId="urn:microsoft.com/office/officeart/2009/layout/CirclePictureHierarchy"/>
    <dgm:cxn modelId="{BD236E23-7A08-447C-8EB0-2ABA44702BF4}" type="presParOf" srcId="{FAFD62C0-0900-4ACB-BF51-FA5C488BB74B}" destId="{DBDE3622-39B8-49AE-8DB2-DAB98C1B16E0}" srcOrd="0" destOrd="0" presId="urn:microsoft.com/office/officeart/2009/layout/CirclePictureHierarchy"/>
    <dgm:cxn modelId="{907E5B17-68C4-49F9-9FC5-E3809EB006E4}" type="presParOf" srcId="{DBDE3622-39B8-49AE-8DB2-DAB98C1B16E0}" destId="{238135DB-5FEF-4C21-AC8C-A05A93421DDF}" srcOrd="0" destOrd="0" presId="urn:microsoft.com/office/officeart/2009/layout/CirclePictureHierarchy"/>
    <dgm:cxn modelId="{B70F563F-B219-425E-A6FA-BE1D55AEE91D}" type="presParOf" srcId="{DBDE3622-39B8-49AE-8DB2-DAB98C1B16E0}" destId="{4BDB75F0-DFD8-4453-A3FF-1CB1914CE75E}" srcOrd="1" destOrd="0" presId="urn:microsoft.com/office/officeart/2009/layout/CirclePictureHierarchy"/>
    <dgm:cxn modelId="{037FDD71-63B8-4484-863B-E2F0D351863E}" type="presParOf" srcId="{FAFD62C0-0900-4ACB-BF51-FA5C488BB74B}" destId="{39AE5CF4-E6FF-4CD1-B4CB-81854380A29F}" srcOrd="1" destOrd="0" presId="urn:microsoft.com/office/officeart/2009/layout/CirclePictureHierarchy"/>
    <dgm:cxn modelId="{75804900-83C8-48A5-9C32-9DFDB3429B87}" type="presParOf" srcId="{39AE5CF4-E6FF-4CD1-B4CB-81854380A29F}" destId="{527A5EC4-4271-468E-BB6A-72DC3D89B4CE}" srcOrd="0" destOrd="0" presId="urn:microsoft.com/office/officeart/2009/layout/CirclePictureHierarchy"/>
    <dgm:cxn modelId="{FE1507AD-5518-4322-B02D-7611438A497D}" type="presParOf" srcId="{39AE5CF4-E6FF-4CD1-B4CB-81854380A29F}" destId="{2C0A8B1D-0083-4810-8762-FB14B0E3886A}" srcOrd="1" destOrd="0" presId="urn:microsoft.com/office/officeart/2009/layout/CirclePictureHierarchy"/>
    <dgm:cxn modelId="{00F97042-1CB4-487A-9155-9FAAE3D06DB9}" type="presParOf" srcId="{2C0A8B1D-0083-4810-8762-FB14B0E3886A}" destId="{790E9484-14D6-4A03-8B9B-4F3F31873B67}" srcOrd="0" destOrd="0" presId="urn:microsoft.com/office/officeart/2009/layout/CirclePictureHierarchy"/>
    <dgm:cxn modelId="{8B739D90-C209-49FE-AB24-7723396AF663}" type="presParOf" srcId="{790E9484-14D6-4A03-8B9B-4F3F31873B67}" destId="{16736145-86DB-4B1A-9A78-479D2C03BB70}" srcOrd="0" destOrd="0" presId="urn:microsoft.com/office/officeart/2009/layout/CirclePictureHierarchy"/>
    <dgm:cxn modelId="{C6C80C61-F426-4C5A-85C4-EABE748D31AD}" type="presParOf" srcId="{790E9484-14D6-4A03-8B9B-4F3F31873B67}" destId="{4A843FD7-0EF9-4E24-8E8B-C9277F43F661}" srcOrd="1" destOrd="0" presId="urn:microsoft.com/office/officeart/2009/layout/CirclePictureHierarchy"/>
    <dgm:cxn modelId="{8C83E70D-D2E3-4F18-BE78-AC1F83C1BBDF}" type="presParOf" srcId="{2C0A8B1D-0083-4810-8762-FB14B0E3886A}" destId="{82E7AE92-0BE6-406E-B435-59630ADDEBC8}" srcOrd="1" destOrd="0" presId="urn:microsoft.com/office/officeart/2009/layout/CirclePictureHierarchy"/>
    <dgm:cxn modelId="{59E5A95C-1650-449F-BBEE-DB1EEE2BCD53}" type="presParOf" srcId="{82E7AE92-0BE6-406E-B435-59630ADDEBC8}" destId="{177738A8-034B-4B31-924F-C22DF0D35B76}" srcOrd="0" destOrd="0" presId="urn:microsoft.com/office/officeart/2009/layout/CirclePictureHierarchy"/>
    <dgm:cxn modelId="{B2BC31DB-C1D2-431C-BE38-12EFEBF02408}" type="presParOf" srcId="{82E7AE92-0BE6-406E-B435-59630ADDEBC8}" destId="{DD9C59F4-46A0-4F76-944E-18D249114564}" srcOrd="1" destOrd="0" presId="urn:microsoft.com/office/officeart/2009/layout/CirclePictureHierarchy"/>
    <dgm:cxn modelId="{9CEF5BA0-7FD5-4BF8-9745-58169C69B027}" type="presParOf" srcId="{DD9C59F4-46A0-4F76-944E-18D249114564}" destId="{57034E3A-E42D-498C-8220-5CA111FB1A1D}" srcOrd="0" destOrd="0" presId="urn:microsoft.com/office/officeart/2009/layout/CirclePictureHierarchy"/>
    <dgm:cxn modelId="{78F80F81-719D-48B4-AA62-353C85A84F56}" type="presParOf" srcId="{57034E3A-E42D-498C-8220-5CA111FB1A1D}" destId="{C4D74267-489B-4C22-8F8E-7B1CF8F935B8}" srcOrd="0" destOrd="0" presId="urn:microsoft.com/office/officeart/2009/layout/CirclePictureHierarchy"/>
    <dgm:cxn modelId="{A995C3A6-6263-40E4-87BB-57DAD66068A9}" type="presParOf" srcId="{57034E3A-E42D-498C-8220-5CA111FB1A1D}" destId="{9C8EDB9A-5EE5-4E12-A6EA-356F6E6F5385}" srcOrd="1" destOrd="0" presId="urn:microsoft.com/office/officeart/2009/layout/CirclePictureHierarchy"/>
    <dgm:cxn modelId="{CFFD7646-C480-4B1F-B778-3187D1E64D74}" type="presParOf" srcId="{DD9C59F4-46A0-4F76-944E-18D249114564}" destId="{DC9186A6-C6A9-4BEB-83F3-8DF58DAAF1C6}" srcOrd="1" destOrd="0" presId="urn:microsoft.com/office/officeart/2009/layout/CirclePictureHierarchy"/>
    <dgm:cxn modelId="{C97D3D09-556B-4F6E-99C4-8B31F6D60705}" type="presParOf" srcId="{82E7AE92-0BE6-406E-B435-59630ADDEBC8}" destId="{BE93097F-6051-4276-85F9-3B959EBE46E6}" srcOrd="2" destOrd="0" presId="urn:microsoft.com/office/officeart/2009/layout/CirclePictureHierarchy"/>
    <dgm:cxn modelId="{2C9AC187-B79A-41E1-BEEB-08426B13D628}" type="presParOf" srcId="{82E7AE92-0BE6-406E-B435-59630ADDEBC8}" destId="{63C936F5-65C5-4043-A804-C20D9A6C0A4D}" srcOrd="3" destOrd="0" presId="urn:microsoft.com/office/officeart/2009/layout/CirclePictureHierarchy"/>
    <dgm:cxn modelId="{6513070D-3BB3-4F9B-AD1A-58A94DF2276F}" type="presParOf" srcId="{63C936F5-65C5-4043-A804-C20D9A6C0A4D}" destId="{977CC340-583E-42F3-88C2-44E786170CC1}" srcOrd="0" destOrd="0" presId="urn:microsoft.com/office/officeart/2009/layout/CirclePictureHierarchy"/>
    <dgm:cxn modelId="{BA8DF496-6D0D-4797-A40C-76724D4CB1B6}" type="presParOf" srcId="{977CC340-583E-42F3-88C2-44E786170CC1}" destId="{851E94FD-6095-49AE-95D2-3F0A6136CD55}" srcOrd="0" destOrd="0" presId="urn:microsoft.com/office/officeart/2009/layout/CirclePictureHierarchy"/>
    <dgm:cxn modelId="{0CB60A51-9FB0-4680-BABA-E2611C98D935}" type="presParOf" srcId="{977CC340-583E-42F3-88C2-44E786170CC1}" destId="{AC65483F-0251-4756-9B25-808D1F96C5C2}" srcOrd="1" destOrd="0" presId="urn:microsoft.com/office/officeart/2009/layout/CirclePictureHierarchy"/>
    <dgm:cxn modelId="{B58984FF-C82B-47F4-8683-98850973FC9D}" type="presParOf" srcId="{63C936F5-65C5-4043-A804-C20D9A6C0A4D}" destId="{44A265B3-5CF0-4CBF-BCA8-B48A6C346AEB}" srcOrd="1" destOrd="0" presId="urn:microsoft.com/office/officeart/2009/layout/CirclePictureHierarchy"/>
    <dgm:cxn modelId="{08B51909-E5EE-4855-817F-0B1A9A3BD311}" type="presParOf" srcId="{39AE5CF4-E6FF-4CD1-B4CB-81854380A29F}" destId="{876127A8-8C1B-4937-8446-D22580E79A81}" srcOrd="2" destOrd="0" presId="urn:microsoft.com/office/officeart/2009/layout/CirclePictureHierarchy"/>
    <dgm:cxn modelId="{80230C67-EB57-4C05-945C-2BD545AD09B8}" type="presParOf" srcId="{39AE5CF4-E6FF-4CD1-B4CB-81854380A29F}" destId="{9A116607-BF1F-401F-AB69-9120DFB318B8}" srcOrd="3" destOrd="0" presId="urn:microsoft.com/office/officeart/2009/layout/CirclePictureHierarchy"/>
    <dgm:cxn modelId="{9C1492C0-8B4E-4A13-835C-DA31228A5AF2}" type="presParOf" srcId="{9A116607-BF1F-401F-AB69-9120DFB318B8}" destId="{C7788A4F-B5F0-4774-9F3C-8B56BED4E8D8}" srcOrd="0" destOrd="0" presId="urn:microsoft.com/office/officeart/2009/layout/CirclePictureHierarchy"/>
    <dgm:cxn modelId="{D824A6B8-423B-46AB-AD47-29C35A06E0B3}" type="presParOf" srcId="{C7788A4F-B5F0-4774-9F3C-8B56BED4E8D8}" destId="{458C62CF-C4A7-44A1-B5FE-F76E516C8287}" srcOrd="0" destOrd="0" presId="urn:microsoft.com/office/officeart/2009/layout/CirclePictureHierarchy"/>
    <dgm:cxn modelId="{478EC42C-0827-4810-A9CA-947F5ECC91CE}" type="presParOf" srcId="{C7788A4F-B5F0-4774-9F3C-8B56BED4E8D8}" destId="{F2D18A36-66EB-45E6-A527-60BBD03140D8}" srcOrd="1" destOrd="0" presId="urn:microsoft.com/office/officeart/2009/layout/CirclePictureHierarchy"/>
    <dgm:cxn modelId="{269C5ACE-5EF0-4278-95B2-D63C264054B2}" type="presParOf" srcId="{9A116607-BF1F-401F-AB69-9120DFB318B8}" destId="{A98615B9-4142-4D65-8C93-599B2281D6CD}" srcOrd="1" destOrd="0" presId="urn:microsoft.com/office/officeart/2009/layout/CirclePictureHierarchy"/>
    <dgm:cxn modelId="{E21EDD1C-AEF2-4CDE-8437-A78D31496BA4}" type="presParOf" srcId="{A98615B9-4142-4D65-8C93-599B2281D6CD}" destId="{B8F358D3-4321-4656-8877-2EA5DE42F47F}" srcOrd="0" destOrd="0" presId="urn:microsoft.com/office/officeart/2009/layout/CirclePictureHierarchy"/>
    <dgm:cxn modelId="{6F217CE2-F401-4ED0-AC5D-8044E3CB7D12}" type="presParOf" srcId="{A98615B9-4142-4D65-8C93-599B2281D6CD}" destId="{8ACC59F2-DC15-4319-BCC8-6105422A992E}" srcOrd="1" destOrd="0" presId="urn:microsoft.com/office/officeart/2009/layout/CirclePictureHierarchy"/>
    <dgm:cxn modelId="{E5E55800-30BD-4E1C-8EC8-07B3D7814E27}" type="presParOf" srcId="{8ACC59F2-DC15-4319-BCC8-6105422A992E}" destId="{4F2F4708-69E3-46B6-86B3-D57838B642AF}" srcOrd="0" destOrd="0" presId="urn:microsoft.com/office/officeart/2009/layout/CirclePictureHierarchy"/>
    <dgm:cxn modelId="{33B68CA4-31A2-4A0B-9525-EB7BF84123FD}" type="presParOf" srcId="{4F2F4708-69E3-46B6-86B3-D57838B642AF}" destId="{530ED474-23C3-46C3-BABE-C2D292E836F1}" srcOrd="0" destOrd="0" presId="urn:microsoft.com/office/officeart/2009/layout/CirclePictureHierarchy"/>
    <dgm:cxn modelId="{9C9D0333-CBF9-48BC-ACBC-320D0F84654F}" type="presParOf" srcId="{4F2F4708-69E3-46B6-86B3-D57838B642AF}" destId="{7EF0DA39-4CC8-48B8-A1FF-6EACDDA5576D}" srcOrd="1" destOrd="0" presId="urn:microsoft.com/office/officeart/2009/layout/CirclePictureHierarchy"/>
    <dgm:cxn modelId="{52D34173-04D4-4882-B1FD-4499FE769E08}" type="presParOf" srcId="{8ACC59F2-DC15-4319-BCC8-6105422A992E}" destId="{99C1EFCB-ACEC-445A-AED5-F9B57462470B}" srcOrd="1" destOrd="0" presId="urn:microsoft.com/office/officeart/2009/layout/CirclePictureHierarchy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2CCD00A-8001-40FA-A097-B22A91E5424F}">
      <dsp:nvSpPr>
        <dsp:cNvPr id="0" name=""/>
        <dsp:cNvSpPr/>
      </dsp:nvSpPr>
      <dsp:spPr>
        <a:xfrm>
          <a:off x="2277" y="1159653"/>
          <a:ext cx="2774230" cy="110969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err="1" smtClean="0"/>
            <a:t>Denoise</a:t>
          </a:r>
          <a:endParaRPr lang="en-US" sz="2400" kern="1200" dirty="0"/>
        </a:p>
      </dsp:txBody>
      <dsp:txXfrm>
        <a:off x="557123" y="1159653"/>
        <a:ext cx="1664538" cy="1109692"/>
      </dsp:txXfrm>
    </dsp:sp>
    <dsp:sp modelId="{A5ACDE35-A65D-4BCF-B579-D41E46FB7643}">
      <dsp:nvSpPr>
        <dsp:cNvPr id="0" name=""/>
        <dsp:cNvSpPr/>
      </dsp:nvSpPr>
      <dsp:spPr>
        <a:xfrm>
          <a:off x="2499084" y="1159653"/>
          <a:ext cx="2774230" cy="110969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Clustering</a:t>
          </a:r>
          <a:endParaRPr lang="en-US" sz="2400" kern="1200" dirty="0"/>
        </a:p>
      </dsp:txBody>
      <dsp:txXfrm>
        <a:off x="3053930" y="1159653"/>
        <a:ext cx="1664538" cy="1109692"/>
      </dsp:txXfrm>
    </dsp:sp>
    <dsp:sp modelId="{218DDF56-3599-4264-96DE-0D8BD8579CE8}">
      <dsp:nvSpPr>
        <dsp:cNvPr id="0" name=""/>
        <dsp:cNvSpPr/>
      </dsp:nvSpPr>
      <dsp:spPr>
        <a:xfrm>
          <a:off x="4995892" y="1159653"/>
          <a:ext cx="2774230" cy="110969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Abandon small cluster</a:t>
          </a:r>
          <a:endParaRPr lang="en-US" sz="2400" kern="1200" dirty="0"/>
        </a:p>
      </dsp:txBody>
      <dsp:txXfrm>
        <a:off x="5550738" y="1159653"/>
        <a:ext cx="1664538" cy="110969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F358D3-4321-4656-8877-2EA5DE42F47F}">
      <dsp:nvSpPr>
        <dsp:cNvPr id="0" name=""/>
        <dsp:cNvSpPr/>
      </dsp:nvSpPr>
      <dsp:spPr>
        <a:xfrm>
          <a:off x="4876052" y="1581464"/>
          <a:ext cx="91440" cy="211695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06687"/>
              </a:lnTo>
              <a:lnTo>
                <a:pt x="45725" y="106687"/>
              </a:lnTo>
              <a:lnTo>
                <a:pt x="45725" y="211695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76127A8-8C1B-4937-8446-D22580E79A81}">
      <dsp:nvSpPr>
        <dsp:cNvPr id="0" name=""/>
        <dsp:cNvSpPr/>
      </dsp:nvSpPr>
      <dsp:spPr>
        <a:xfrm>
          <a:off x="3079225" y="697720"/>
          <a:ext cx="1842546" cy="2116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6687"/>
              </a:lnTo>
              <a:lnTo>
                <a:pt x="1842546" y="106687"/>
              </a:lnTo>
              <a:lnTo>
                <a:pt x="1842546" y="21169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E93097F-6051-4276-85F9-3B959EBE46E6}">
      <dsp:nvSpPr>
        <dsp:cNvPr id="0" name=""/>
        <dsp:cNvSpPr/>
      </dsp:nvSpPr>
      <dsp:spPr>
        <a:xfrm>
          <a:off x="1264172" y="1581464"/>
          <a:ext cx="919982" cy="2116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6687"/>
              </a:lnTo>
              <a:lnTo>
                <a:pt x="919982" y="106687"/>
              </a:lnTo>
              <a:lnTo>
                <a:pt x="919982" y="211695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77738A8-034B-4B31-924F-C22DF0D35B76}">
      <dsp:nvSpPr>
        <dsp:cNvPr id="0" name=""/>
        <dsp:cNvSpPr/>
      </dsp:nvSpPr>
      <dsp:spPr>
        <a:xfrm>
          <a:off x="336024" y="1581464"/>
          <a:ext cx="928148" cy="211695"/>
        </a:xfrm>
        <a:custGeom>
          <a:avLst/>
          <a:gdLst/>
          <a:ahLst/>
          <a:cxnLst/>
          <a:rect l="0" t="0" r="0" b="0"/>
          <a:pathLst>
            <a:path>
              <a:moveTo>
                <a:pt x="928148" y="0"/>
              </a:moveTo>
              <a:lnTo>
                <a:pt x="928148" y="106687"/>
              </a:lnTo>
              <a:lnTo>
                <a:pt x="0" y="106687"/>
              </a:lnTo>
              <a:lnTo>
                <a:pt x="0" y="211695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27A5EC4-4271-468E-BB6A-72DC3D89B4CE}">
      <dsp:nvSpPr>
        <dsp:cNvPr id="0" name=""/>
        <dsp:cNvSpPr/>
      </dsp:nvSpPr>
      <dsp:spPr>
        <a:xfrm>
          <a:off x="1264172" y="697720"/>
          <a:ext cx="1815053" cy="211695"/>
        </a:xfrm>
        <a:custGeom>
          <a:avLst/>
          <a:gdLst/>
          <a:ahLst/>
          <a:cxnLst/>
          <a:rect l="0" t="0" r="0" b="0"/>
          <a:pathLst>
            <a:path>
              <a:moveTo>
                <a:pt x="1815053" y="0"/>
              </a:moveTo>
              <a:lnTo>
                <a:pt x="1815053" y="106687"/>
              </a:lnTo>
              <a:lnTo>
                <a:pt x="0" y="106687"/>
              </a:lnTo>
              <a:lnTo>
                <a:pt x="0" y="21169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38135DB-5FEF-4C21-AC8C-A05A93421DDF}">
      <dsp:nvSpPr>
        <dsp:cNvPr id="0" name=""/>
        <dsp:cNvSpPr/>
      </dsp:nvSpPr>
      <dsp:spPr>
        <a:xfrm>
          <a:off x="2743201" y="25672"/>
          <a:ext cx="672048" cy="67204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BDB75F0-DFD8-4453-A3FF-1CB1914CE75E}">
      <dsp:nvSpPr>
        <dsp:cNvPr id="0" name=""/>
        <dsp:cNvSpPr/>
      </dsp:nvSpPr>
      <dsp:spPr>
        <a:xfrm>
          <a:off x="3657603" y="23992"/>
          <a:ext cx="2862905" cy="6720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Finals clusters are broken by “weakest” (farthest) link</a:t>
          </a:r>
          <a:endParaRPr lang="en-US" sz="1800" kern="1200" dirty="0"/>
        </a:p>
      </dsp:txBody>
      <dsp:txXfrm>
        <a:off x="3657603" y="23992"/>
        <a:ext cx="2862905" cy="672048"/>
      </dsp:txXfrm>
    </dsp:sp>
    <dsp:sp modelId="{16736145-86DB-4B1A-9A78-479D2C03BB70}">
      <dsp:nvSpPr>
        <dsp:cNvPr id="0" name=""/>
        <dsp:cNvSpPr/>
      </dsp:nvSpPr>
      <dsp:spPr>
        <a:xfrm>
          <a:off x="928148" y="909415"/>
          <a:ext cx="672048" cy="67204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A843FD7-0EF9-4E24-8E8B-C9277F43F661}">
      <dsp:nvSpPr>
        <dsp:cNvPr id="0" name=""/>
        <dsp:cNvSpPr/>
      </dsp:nvSpPr>
      <dsp:spPr>
        <a:xfrm>
          <a:off x="1969696" y="907735"/>
          <a:ext cx="1968493" cy="6720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Closest clusters are then merged into a larger one</a:t>
          </a:r>
          <a:endParaRPr lang="en-US" sz="1800" kern="1200" dirty="0"/>
        </a:p>
      </dsp:txBody>
      <dsp:txXfrm>
        <a:off x="1969696" y="907735"/>
        <a:ext cx="1968493" cy="672048"/>
      </dsp:txXfrm>
    </dsp:sp>
    <dsp:sp modelId="{C4D74267-489B-4C22-8F8E-7B1CF8F935B8}">
      <dsp:nvSpPr>
        <dsp:cNvPr id="0" name=""/>
        <dsp:cNvSpPr/>
      </dsp:nvSpPr>
      <dsp:spPr>
        <a:xfrm>
          <a:off x="0" y="1793159"/>
          <a:ext cx="672048" cy="67204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C8EDB9A-5EE5-4E12-A6EA-356F6E6F5385}">
      <dsp:nvSpPr>
        <dsp:cNvPr id="0" name=""/>
        <dsp:cNvSpPr/>
      </dsp:nvSpPr>
      <dsp:spPr>
        <a:xfrm>
          <a:off x="685796" y="1791479"/>
          <a:ext cx="1008072" cy="6720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800" kern="1200" dirty="0"/>
        </a:p>
      </dsp:txBody>
      <dsp:txXfrm>
        <a:off x="685796" y="1791479"/>
        <a:ext cx="1008072" cy="672048"/>
      </dsp:txXfrm>
    </dsp:sp>
    <dsp:sp modelId="{851E94FD-6095-49AE-95D2-3F0A6136CD55}">
      <dsp:nvSpPr>
        <dsp:cNvPr id="0" name=""/>
        <dsp:cNvSpPr/>
      </dsp:nvSpPr>
      <dsp:spPr>
        <a:xfrm>
          <a:off x="1848130" y="1793159"/>
          <a:ext cx="672048" cy="67204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C65483F-0251-4756-9B25-808D1F96C5C2}">
      <dsp:nvSpPr>
        <dsp:cNvPr id="0" name=""/>
        <dsp:cNvSpPr/>
      </dsp:nvSpPr>
      <dsp:spPr>
        <a:xfrm>
          <a:off x="3614078" y="1791479"/>
          <a:ext cx="1008072" cy="6720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800" kern="1200"/>
        </a:p>
      </dsp:txBody>
      <dsp:txXfrm>
        <a:off x="3614078" y="1791479"/>
        <a:ext cx="1008072" cy="672048"/>
      </dsp:txXfrm>
    </dsp:sp>
    <dsp:sp modelId="{458C62CF-C4A7-44A1-B5FE-F76E516C8287}">
      <dsp:nvSpPr>
        <dsp:cNvPr id="0" name=""/>
        <dsp:cNvSpPr/>
      </dsp:nvSpPr>
      <dsp:spPr>
        <a:xfrm>
          <a:off x="4585748" y="909415"/>
          <a:ext cx="672048" cy="67204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2D18A36-66EB-45E6-A527-60BBD03140D8}">
      <dsp:nvSpPr>
        <dsp:cNvPr id="0" name=""/>
        <dsp:cNvSpPr/>
      </dsp:nvSpPr>
      <dsp:spPr>
        <a:xfrm>
          <a:off x="5718720" y="907735"/>
          <a:ext cx="1008072" cy="6720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800" kern="1200"/>
        </a:p>
      </dsp:txBody>
      <dsp:txXfrm>
        <a:off x="5718720" y="907735"/>
        <a:ext cx="1008072" cy="672048"/>
      </dsp:txXfrm>
    </dsp:sp>
    <dsp:sp modelId="{530ED474-23C3-46C3-BABE-C2D292E836F1}">
      <dsp:nvSpPr>
        <dsp:cNvPr id="0" name=""/>
        <dsp:cNvSpPr/>
      </dsp:nvSpPr>
      <dsp:spPr>
        <a:xfrm>
          <a:off x="4585753" y="1793159"/>
          <a:ext cx="672048" cy="67204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EF0DA39-4CC8-48B8-A1FF-6EACDDA5576D}">
      <dsp:nvSpPr>
        <dsp:cNvPr id="0" name=""/>
        <dsp:cNvSpPr/>
      </dsp:nvSpPr>
      <dsp:spPr>
        <a:xfrm>
          <a:off x="5357291" y="1752735"/>
          <a:ext cx="2034108" cy="6720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Initially each pixel is an individual cluster</a:t>
          </a:r>
          <a:endParaRPr lang="en-US" sz="1800" kern="1200" dirty="0"/>
        </a:p>
      </dsp:txBody>
      <dsp:txXfrm>
        <a:off x="5357291" y="1752735"/>
        <a:ext cx="2034108" cy="67204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layout/CirclePictureHierarchy">
  <dgm:title val=""/>
  <dgm:desc val=""/>
  <dgm:catLst>
    <dgm:cat type="hierarchy" pri="1750"/>
    <dgm:cat type="picture" pri="23000"/>
    <dgm:cat type="pictureconvert" pri="2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5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h" for="ch" forName="image" refType="h" fact="0.8"/>
              <dgm:constr type="w" for="ch" forName="image" refType="h" refFor="ch" refForName="image"/>
              <dgm:constr type="t" for="ch" forName="image" refType="h" fact="0.1"/>
              <dgm:constr type="l" for="ch" forName="image"/>
              <dgm:constr type="w" for="ch" forName="text" refType="w" fact="0.6"/>
              <dgm:constr type="h" for="ch" forName="text" refType="h" fact="0.8"/>
              <dgm:constr type="t" for="ch" forName="text" refType="w" fact="0.04"/>
              <dgm:constr type="l" for="ch" forName="text" refType="w" fact="0.4"/>
            </dgm:constrLst>
            <dgm:ruleLst/>
            <dgm:layoutNode name="image" styleLbl="node0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  <dgm:layoutNode name="text" styleLbl="revTx">
              <dgm:varLst>
                <dgm:chPref val="3"/>
              </dgm:varLst>
              <dgm:alg type="tx">
                <dgm:param type="parTxLTRAlign" val="l"/>
                <dgm:param type="parTxRTLAlign" val="r"/>
              </dgm:alg>
              <dgm:shape xmlns:r="http://schemas.openxmlformats.org/officeDocument/2006/relationships" type="rect" r:blip="">
                <dgm:adjLst/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image"/>
                    <dgm:param type="dstNode" val="image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h" for="ch" forName="image2" refType="h" fact="0.8"/>
                      <dgm:constr type="w" for="ch" forName="image2" refType="h" refFor="ch" refForName="image2"/>
                      <dgm:constr type="t" for="ch" forName="image2" refType="h" fact="0.1"/>
                      <dgm:constr type="l" for="ch" forName="image2"/>
                      <dgm:constr type="w" for="ch" forName="text2" refType="w" fact="0.6"/>
                      <dgm:constr type="h" for="ch" forName="text2" refType="h" fact="0.8"/>
                      <dgm:constr type="t" for="ch" forName="text2" refType="w" fact="0.04"/>
                      <dgm:constr type="l" for="ch" forName="text2" refType="w" fact="0.4"/>
                    </dgm:constrLst>
                    <dgm:ruleLst/>
                    <dgm:layoutNode name="image2">
                      <dgm:alg type="sp"/>
                      <dgm:shape xmlns:r="http://schemas.openxmlformats.org/officeDocument/2006/relationships" type="ellipse" r:blip="" blipPhldr="1">
                        <dgm:adjLst/>
                      </dgm:shape>
                      <dgm:presOf/>
                      <dgm:constrLst/>
                      <dgm:ruleLst/>
                    </dgm:layoutNode>
                    <dgm:layoutNode name="text2" styleLbl="revTx">
                      <dgm:varLst>
                        <dgm:chPref val="3"/>
                      </dgm:varLst>
                      <dgm:alg type="tx">
                        <dgm:param type="parTxLTRAlign" val="l"/>
                        <dgm:param type="parTxRTLAlign" val="r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image2"/>
                            <dgm:param type="dstNode" val="image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h" for="ch" forName="image3" refType="h" fact="0.8"/>
                              <dgm:constr type="w" for="ch" forName="image3" refType="h" refFor="ch" refForName="image3"/>
                              <dgm:constr type="t" for="ch" forName="image3" refType="h" fact="0.1"/>
                              <dgm:constr type="l" for="ch" forName="image3"/>
                              <dgm:constr type="w" for="ch" forName="text3" refType="w" fact="0.6"/>
                              <dgm:constr type="h" for="ch" forName="text3" refType="h" fact="0.8"/>
                              <dgm:constr type="t" for="ch" forName="text3" refType="w" fact="0.04"/>
                              <dgm:constr type="l" for="ch" forName="text3" refType="w" fact="0.4"/>
                            </dgm:constrLst>
                            <dgm:ruleLst/>
                            <dgm:layoutNode name="image3">
                              <dgm:alg type="sp"/>
                              <dgm:shape xmlns:r="http://schemas.openxmlformats.org/officeDocument/2006/relationships" type="ellipse" r:blip="" blipPhldr="1">
                                <dgm:adjLst/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revTx">
                              <dgm:varLst>
                                <dgm:chPref val="3"/>
                              </dgm:varLst>
                              <dgm:alg type="tx">
                                <dgm:param type="parTxLTRAlign" val="l"/>
                                <dgm:param type="parTxRTLAlign" val="r"/>
                              </dgm:alg>
                              <dgm:shape xmlns:r="http://schemas.openxmlformats.org/officeDocument/2006/relationships" type="rect" r:blip="">
                                <dgm:adjLst/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image3"/>
                                        <dgm:param type="dstNode" val="image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image4"/>
                                        <dgm:param type="dstNode" val="image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h" for="ch" forName="image4" refType="h" fact="0.8"/>
                                      <dgm:constr type="w" for="ch" forName="image4" refType="h" refFor="ch" refForName="image4"/>
                                      <dgm:constr type="t" for="ch" forName="image4" refType="h" fact="0.1"/>
                                      <dgm:constr type="l" for="ch" forName="image4"/>
                                      <dgm:constr type="w" for="ch" forName="text4" refType="w" fact="0.6"/>
                                      <dgm:constr type="h" for="ch" forName="text4" refType="h" fact="0.8"/>
                                      <dgm:constr type="t" for="ch" forName="text4" refType="w" fact="0.04"/>
                                      <dgm:constr type="l" for="ch" forName="text4" refType="w" fact="0.4"/>
                                    </dgm:constrLst>
                                    <dgm:ruleLst/>
                                    <dgm:layoutNode name="image4">
                                      <dgm:alg type="sp"/>
                                      <dgm:shape xmlns:r="http://schemas.openxmlformats.org/officeDocument/2006/relationships" type="ellipse" r:blip="" blipPhldr="1">
                                        <dgm:adjLst/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revTx">
                                      <dgm:varLst>
                                        <dgm:chPref val="3"/>
                                      </dgm:varLst>
                                      <dgm:alg type="tx">
                                        <dgm:param type="parTxLTRAlign" val="l"/>
                                        <dgm:param type="parTxRTLAlign" val="r"/>
                                      </dgm:alg>
                                      <dgm:shape xmlns:r="http://schemas.openxmlformats.org/officeDocument/2006/relationships" type="rect" r:blip="">
                                        <dgm:adjLst/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media/media10.wma>
</file>

<file path=ppt/media/media2.wma>
</file>

<file path=ppt/media/media3.wma>
</file>

<file path=ppt/media/media4.wma>
</file>

<file path=ppt/media/media5.wma>
</file>

<file path=ppt/media/media6.wma>
</file>

<file path=ppt/media/media7.wma>
</file>

<file path=ppt/media/media8.wma>
</file>

<file path=ppt/media/media9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329300-1405-459E-B0EC-248FA58EEB8C}" type="datetimeFigureOut">
              <a:rPr lang="en-US" smtClean="0"/>
              <a:t>12/24/2013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30FEEB-21D4-413E-BAA5-1CA14D96B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313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30FEEB-21D4-413E-BAA5-1CA14D96B92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9738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zh-TW" altLang="en-US" dirty="0" smtClean="0"/>
              <a:t>在有了 </a:t>
            </a:r>
            <a:r>
              <a:rPr lang="en-US" altLang="zh-TW" dirty="0" smtClean="0"/>
              <a:t>foreground</a:t>
            </a:r>
            <a:r>
              <a:rPr lang="en-US" altLang="zh-TW" baseline="0" dirty="0" smtClean="0"/>
              <a:t> mask </a:t>
            </a:r>
            <a:r>
              <a:rPr lang="zh-TW" altLang="en-US" baseline="0" dirty="0" smtClean="0"/>
              <a:t>之後，</a:t>
            </a:r>
            <a:r>
              <a:rPr lang="en-US" dirty="0" smtClean="0"/>
              <a:t>Objection</a:t>
            </a:r>
            <a:r>
              <a:rPr lang="en-US" baseline="0" dirty="0" smtClean="0"/>
              <a:t> detection phase </a:t>
            </a:r>
            <a:r>
              <a:rPr lang="zh-TW" altLang="en-US" baseline="0" dirty="0" smtClean="0"/>
              <a:t>的目的是根據 </a:t>
            </a:r>
            <a:r>
              <a:rPr lang="en-US" altLang="zh-TW" baseline="0" dirty="0" smtClean="0"/>
              <a:t>foreground mask </a:t>
            </a:r>
            <a:r>
              <a:rPr lang="zh-TW" altLang="en-US" baseline="0" dirty="0" smtClean="0"/>
              <a:t>辨識當前的場景有哪些 </a:t>
            </a:r>
            <a:r>
              <a:rPr lang="en-US" altLang="zh-TW" baseline="0" dirty="0" smtClean="0"/>
              <a:t>object</a:t>
            </a:r>
            <a:r>
              <a:rPr lang="zh-TW" altLang="en-US" baseline="0" dirty="0" smtClean="0"/>
              <a:t>，並決定各個 </a:t>
            </a:r>
            <a:r>
              <a:rPr lang="en-US" altLang="zh-TW" baseline="0" dirty="0" smtClean="0"/>
              <a:t>foreground pixel </a:t>
            </a:r>
            <a:r>
              <a:rPr lang="zh-TW" altLang="en-US" baseline="0" dirty="0" smtClean="0"/>
              <a:t>是屬於哪個 </a:t>
            </a:r>
            <a:r>
              <a:rPr lang="en-US" altLang="zh-TW" baseline="0" dirty="0" smtClean="0"/>
              <a:t>object</a:t>
            </a:r>
            <a:r>
              <a:rPr lang="zh-TW" altLang="en-US" baseline="0" dirty="0" smtClean="0"/>
              <a:t>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30FEEB-21D4-413E-BAA5-1CA14D96B92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6102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zh-TW" altLang="en-US" dirty="0" smtClean="0"/>
              <a:t>可能遇到的問題： </a:t>
            </a:r>
            <a:r>
              <a:rPr lang="en-US" altLang="zh-TW" dirty="0" smtClean="0"/>
              <a:t>occlusion</a:t>
            </a:r>
            <a:r>
              <a:rPr lang="zh-TW" altLang="en-US" dirty="0" smtClean="0"/>
              <a:t>、</a:t>
            </a:r>
            <a:r>
              <a:rPr lang="en-US" altLang="zh-TW" dirty="0" smtClean="0"/>
              <a:t>disconnection</a:t>
            </a:r>
            <a:r>
              <a:rPr lang="zh-TW" altLang="en-US" dirty="0" smtClean="0"/>
              <a:t>、</a:t>
            </a:r>
            <a:r>
              <a:rPr lang="en-US" altLang="zh-TW" dirty="0" smtClean="0"/>
              <a:t>shadow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30FEEB-21D4-413E-BAA5-1CA14D96B92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464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Centroid-based</a:t>
            </a:r>
            <a:r>
              <a:rPr lang="en-US" baseline="0" dirty="0" smtClean="0"/>
              <a:t> clustering </a:t>
            </a:r>
            <a:r>
              <a:rPr lang="zh-TW" altLang="en-US" baseline="0" dirty="0" smtClean="0"/>
              <a:t>像是 </a:t>
            </a:r>
            <a:r>
              <a:rPr lang="en-US" dirty="0" smtClean="0"/>
              <a:t>KNN</a:t>
            </a:r>
            <a:r>
              <a:rPr lang="zh-TW" altLang="en-US" dirty="0" smtClean="0"/>
              <a:t> 其實並不善於應付各種形狀的 </a:t>
            </a:r>
            <a:r>
              <a:rPr lang="en-US" altLang="zh-TW" dirty="0" smtClean="0"/>
              <a:t>cluster</a:t>
            </a:r>
            <a:r>
              <a:rPr lang="zh-TW" altLang="en-US" dirty="0" smtClean="0"/>
              <a:t>，</a:t>
            </a:r>
            <a:endParaRPr lang="en-US" altLang="zh-TW" dirty="0" smtClean="0"/>
          </a:p>
          <a:p>
            <a:r>
              <a:rPr lang="zh-TW" altLang="en-US" dirty="0" smtClean="0"/>
              <a:t>因此我們使用 </a:t>
            </a:r>
            <a:r>
              <a:rPr lang="en-US" altLang="zh-TW" dirty="0" smtClean="0"/>
              <a:t>bottom</a:t>
            </a:r>
            <a:r>
              <a:rPr lang="en-US" altLang="zh-TW" baseline="0" dirty="0" smtClean="0"/>
              <a:t>-up </a:t>
            </a:r>
            <a:r>
              <a:rPr lang="zh-TW" altLang="en-US" baseline="0" dirty="0" smtClean="0"/>
              <a:t>的 </a:t>
            </a:r>
            <a:r>
              <a:rPr lang="en-US" altLang="zh-TW" baseline="0" dirty="0" smtClean="0"/>
              <a:t>agglomerative clustering </a:t>
            </a:r>
            <a:r>
              <a:rPr lang="zh-TW" altLang="en-US" baseline="0" dirty="0" smtClean="0"/>
              <a:t>從小到大地把 </a:t>
            </a:r>
            <a:r>
              <a:rPr lang="en-US" altLang="zh-TW" baseline="0" dirty="0" smtClean="0"/>
              <a:t>cluster </a:t>
            </a:r>
            <a:r>
              <a:rPr lang="zh-TW" altLang="en-US" baseline="0" dirty="0" smtClean="0"/>
              <a:t>連起來。</a:t>
            </a:r>
            <a:endParaRPr lang="en-US" altLang="zh-TW" baseline="0" dirty="0" smtClean="0"/>
          </a:p>
          <a:p>
            <a:r>
              <a:rPr lang="zh-TW" altLang="en-US" baseline="0" dirty="0" smtClean="0"/>
              <a:t>一開始每個 </a:t>
            </a:r>
            <a:r>
              <a:rPr lang="en-US" altLang="zh-TW" baseline="0" dirty="0" smtClean="0"/>
              <a:t>pixel </a:t>
            </a:r>
            <a:r>
              <a:rPr lang="zh-TW" altLang="en-US" baseline="0" dirty="0" smtClean="0"/>
              <a:t>是一個最小單位的 </a:t>
            </a:r>
            <a:r>
              <a:rPr lang="en-US" altLang="zh-TW" baseline="0" dirty="0" smtClean="0"/>
              <a:t>cluster</a:t>
            </a:r>
            <a:r>
              <a:rPr lang="zh-TW" altLang="en-US" baseline="0" dirty="0" smtClean="0"/>
              <a:t>，之後每次將相鄰的 </a:t>
            </a:r>
            <a:r>
              <a:rPr lang="en-US" altLang="zh-TW" baseline="0" dirty="0" smtClean="0"/>
              <a:t>cluster </a:t>
            </a:r>
            <a:r>
              <a:rPr lang="zh-TW" altLang="en-US" baseline="0" dirty="0" smtClean="0"/>
              <a:t>合併，直到沒有夠接近的 </a:t>
            </a:r>
            <a:r>
              <a:rPr lang="en-US" altLang="zh-TW" baseline="0" dirty="0" smtClean="0"/>
              <a:t>cluster</a:t>
            </a:r>
            <a:r>
              <a:rPr lang="zh-TW" altLang="en-US" baseline="0" dirty="0" smtClean="0"/>
              <a:t> 為止。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30FEEB-21D4-413E-BAA5-1CA14D96B92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5114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Object</a:t>
            </a:r>
            <a:r>
              <a:rPr lang="en-US" baseline="0" dirty="0" smtClean="0"/>
              <a:t> detection </a:t>
            </a:r>
            <a:r>
              <a:rPr lang="zh-TW" altLang="en-US" baseline="0" dirty="0" smtClean="0"/>
              <a:t>讓我們找到各個單獨的 </a:t>
            </a:r>
            <a:r>
              <a:rPr lang="en-US" altLang="zh-TW" baseline="0" dirty="0" smtClean="0"/>
              <a:t>frame </a:t>
            </a:r>
            <a:r>
              <a:rPr lang="zh-TW" altLang="en-US" baseline="0" dirty="0" smtClean="0"/>
              <a:t>中的物件，但是 </a:t>
            </a:r>
            <a:r>
              <a:rPr lang="en-US" altLang="zh-TW" baseline="0" dirty="0" smtClean="0"/>
              <a:t>inter-frame </a:t>
            </a:r>
            <a:r>
              <a:rPr lang="zh-TW" altLang="en-US" baseline="0" dirty="0" smtClean="0"/>
              <a:t>的關係並不明確。</a:t>
            </a:r>
            <a:endParaRPr lang="en-US" altLang="zh-TW" baseline="0" dirty="0" smtClean="0"/>
          </a:p>
          <a:p>
            <a:r>
              <a:rPr lang="zh-TW" altLang="en-US" dirty="0" smtClean="0"/>
              <a:t>要知道一個東西在下一個 </a:t>
            </a:r>
            <a:r>
              <a:rPr lang="en-US" altLang="zh-TW" dirty="0" smtClean="0"/>
              <a:t>frame</a:t>
            </a:r>
            <a:r>
              <a:rPr lang="en-US" altLang="zh-TW" baseline="0" dirty="0" smtClean="0"/>
              <a:t> </a:t>
            </a:r>
            <a:r>
              <a:rPr lang="zh-TW" altLang="en-US" baseline="0" dirty="0" smtClean="0"/>
              <a:t>移到哪裡，或是和其他東西重疊，我們使用 </a:t>
            </a:r>
            <a:r>
              <a:rPr lang="en-US" altLang="zh-TW" baseline="0" dirty="0" smtClean="0"/>
              <a:t>minimum-cost matching </a:t>
            </a:r>
            <a:r>
              <a:rPr lang="zh-TW" altLang="en-US" baseline="0" dirty="0" smtClean="0"/>
              <a:t>來找到最好的情形。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30FEEB-21D4-413E-BAA5-1CA14D96B92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2049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Object</a:t>
            </a:r>
            <a:r>
              <a:rPr lang="en-US" baseline="0" dirty="0" smtClean="0"/>
              <a:t> detection </a:t>
            </a:r>
            <a:r>
              <a:rPr lang="zh-TW" altLang="en-US" baseline="0" dirty="0" smtClean="0"/>
              <a:t>讓我們找到各個單獨的 </a:t>
            </a:r>
            <a:r>
              <a:rPr lang="en-US" altLang="zh-TW" baseline="0" dirty="0" smtClean="0"/>
              <a:t>frame </a:t>
            </a:r>
            <a:r>
              <a:rPr lang="zh-TW" altLang="en-US" baseline="0" dirty="0" smtClean="0"/>
              <a:t>中的物件，但是 </a:t>
            </a:r>
            <a:r>
              <a:rPr lang="en-US" altLang="zh-TW" baseline="0" dirty="0" smtClean="0"/>
              <a:t>inter-frame </a:t>
            </a:r>
            <a:r>
              <a:rPr lang="zh-TW" altLang="en-US" baseline="0" dirty="0" smtClean="0"/>
              <a:t>的關係並不明確。</a:t>
            </a:r>
            <a:endParaRPr lang="en-US" altLang="zh-TW" baseline="0" dirty="0" smtClean="0"/>
          </a:p>
          <a:p>
            <a:r>
              <a:rPr lang="zh-TW" altLang="en-US" dirty="0" smtClean="0"/>
              <a:t>要知道一個東西在下一個 </a:t>
            </a:r>
            <a:r>
              <a:rPr lang="en-US" altLang="zh-TW" dirty="0" smtClean="0"/>
              <a:t>frame</a:t>
            </a:r>
            <a:r>
              <a:rPr lang="en-US" altLang="zh-TW" baseline="0" dirty="0" smtClean="0"/>
              <a:t> </a:t>
            </a:r>
            <a:r>
              <a:rPr lang="zh-TW" altLang="en-US" baseline="0" dirty="0" smtClean="0"/>
              <a:t>移到哪裡，或是和其他東西重疊，我們使用 </a:t>
            </a:r>
            <a:r>
              <a:rPr lang="en-US" altLang="zh-TW" baseline="0" dirty="0" smtClean="0"/>
              <a:t>minimum-cost matching </a:t>
            </a:r>
            <a:r>
              <a:rPr lang="zh-TW" altLang="en-US" baseline="0" dirty="0" smtClean="0"/>
              <a:t>來找到最好的情形。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30FEEB-21D4-413E-BAA5-1CA14D96B92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093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前一個</a:t>
            </a:r>
            <a:r>
              <a:rPr lang="en-US" altLang="zh-TW" baseline="0" dirty="0" smtClean="0"/>
              <a:t> frame detect </a:t>
            </a:r>
            <a:r>
              <a:rPr lang="zh-TW" altLang="en-US" baseline="0" dirty="0" smtClean="0"/>
              <a:t>到的物件 和 當前 </a:t>
            </a:r>
            <a:r>
              <a:rPr lang="en-US" altLang="zh-TW" baseline="0" dirty="0" smtClean="0"/>
              <a:t>frame detect </a:t>
            </a:r>
            <a:r>
              <a:rPr lang="zh-TW" altLang="en-US" baseline="0" dirty="0" smtClean="0"/>
              <a:t>的物件是 </a:t>
            </a:r>
            <a:r>
              <a:rPr lang="en-US" altLang="zh-TW" baseline="0" dirty="0" smtClean="0"/>
              <a:t>bipartite graph </a:t>
            </a:r>
            <a:r>
              <a:rPr lang="zh-TW" altLang="en-US" baseline="0" dirty="0" smtClean="0"/>
              <a:t>兩邊的 </a:t>
            </a:r>
            <a:r>
              <a:rPr lang="en-US" altLang="zh-TW" baseline="0" dirty="0" smtClean="0"/>
              <a:t>node</a:t>
            </a:r>
            <a:r>
              <a:rPr lang="zh-TW" altLang="en-US" baseline="0" dirty="0" smtClean="0"/>
              <a:t>。</a:t>
            </a:r>
            <a:endParaRPr lang="en-US" altLang="zh-TW" baseline="0" dirty="0" smtClean="0"/>
          </a:p>
          <a:p>
            <a:r>
              <a:rPr lang="zh-TW" altLang="en-US" baseline="0" dirty="0" smtClean="0"/>
              <a:t>影響 </a:t>
            </a:r>
            <a:r>
              <a:rPr lang="en-US" baseline="0" dirty="0" smtClean="0"/>
              <a:t>Matching cost </a:t>
            </a:r>
            <a:r>
              <a:rPr lang="zh-TW" altLang="en-US" baseline="0" dirty="0" smtClean="0"/>
              <a:t>的則是兩個 </a:t>
            </a:r>
            <a:r>
              <a:rPr lang="en-US" altLang="zh-TW" baseline="0" dirty="0" smtClean="0"/>
              <a:t>cluster </a:t>
            </a:r>
            <a:r>
              <a:rPr lang="zh-TW" altLang="en-US" baseline="0" dirty="0" smtClean="0"/>
              <a:t>之間有多可能是相同的物件。</a:t>
            </a:r>
            <a:endParaRPr lang="en-US" altLang="zh-TW" baseline="0" dirty="0" smtClean="0"/>
          </a:p>
          <a:p>
            <a:r>
              <a:rPr lang="zh-TW" altLang="en-US" dirty="0" smtClean="0"/>
              <a:t>除此以外，</a:t>
            </a:r>
            <a:r>
              <a:rPr lang="en-US" altLang="zh-TW" dirty="0" smtClean="0"/>
              <a:t>overlapping </a:t>
            </a:r>
            <a:r>
              <a:rPr lang="zh-TW" altLang="en-US" dirty="0" smtClean="0"/>
              <a:t>有可能導致多對一的情形的發生，一些小物件也有可能只是 </a:t>
            </a:r>
            <a:r>
              <a:rPr lang="en-US" altLang="zh-TW" dirty="0" smtClean="0"/>
              <a:t>noise</a:t>
            </a:r>
            <a:r>
              <a:rPr lang="en-US" altLang="zh-TW" baseline="0" dirty="0" smtClean="0"/>
              <a:t> cluster</a:t>
            </a:r>
            <a:r>
              <a:rPr lang="zh-TW" altLang="en-US" baseline="0" dirty="0" smtClean="0"/>
              <a:t> 例如影子，</a:t>
            </a:r>
            <a:endParaRPr lang="en-US" altLang="zh-TW" baseline="0" dirty="0" smtClean="0"/>
          </a:p>
          <a:p>
            <a:r>
              <a:rPr lang="zh-TW" altLang="en-US" dirty="0" smtClean="0"/>
              <a:t>因此 多對一</a:t>
            </a:r>
            <a:r>
              <a:rPr lang="en-US" altLang="zh-TW" dirty="0" smtClean="0"/>
              <a:t>(overlapping)</a:t>
            </a:r>
            <a:r>
              <a:rPr lang="zh-TW" altLang="en-US" dirty="0" smtClean="0"/>
              <a:t> 和 沒有</a:t>
            </a:r>
            <a:r>
              <a:rPr lang="en-US" altLang="zh-TW" dirty="0" smtClean="0"/>
              <a:t>matching</a:t>
            </a:r>
            <a:r>
              <a:rPr lang="en-US" altLang="zh-TW" baseline="0" dirty="0" smtClean="0"/>
              <a:t>(discarded)</a:t>
            </a:r>
            <a:r>
              <a:rPr lang="zh-TW" altLang="en-US" baseline="0" dirty="0" smtClean="0"/>
              <a:t> 的情形也會有附屬的 </a:t>
            </a:r>
            <a:r>
              <a:rPr lang="en-US" altLang="zh-TW" baseline="0" dirty="0" smtClean="0"/>
              <a:t>cost</a:t>
            </a:r>
            <a:r>
              <a:rPr lang="zh-TW" altLang="en-US" baseline="0" dirty="0" smtClean="0"/>
              <a:t>。</a:t>
            </a:r>
            <a:endParaRPr lang="en-US" altLang="zh-TW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30FEEB-21D4-413E-BAA5-1CA14D96B92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9695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要達成 </a:t>
            </a:r>
            <a:r>
              <a:rPr lang="en-US" altLang="zh-TW" dirty="0" smtClean="0"/>
              <a:t>Smart</a:t>
            </a:r>
            <a:r>
              <a:rPr lang="en-US" altLang="zh-TW" baseline="0" dirty="0" smtClean="0"/>
              <a:t> playback</a:t>
            </a:r>
            <a:r>
              <a:rPr lang="zh-TW" altLang="en-US" baseline="0" dirty="0" smtClean="0"/>
              <a:t>，最重要的事情就是決定一個 </a:t>
            </a:r>
            <a:r>
              <a:rPr lang="en-US" altLang="zh-TW" baseline="0" dirty="0" smtClean="0"/>
              <a:t>frame </a:t>
            </a:r>
            <a:r>
              <a:rPr lang="zh-TW" altLang="en-US" baseline="0" dirty="0" smtClean="0"/>
              <a:t>有多重要，</a:t>
            </a:r>
            <a:endParaRPr lang="en-US" altLang="zh-TW" baseline="0" dirty="0" smtClean="0"/>
          </a:p>
          <a:p>
            <a:r>
              <a:rPr lang="zh-TW" altLang="en-US" baseline="0" dirty="0" smtClean="0"/>
              <a:t>這通常取決於那個 </a:t>
            </a:r>
            <a:r>
              <a:rPr lang="en-US" altLang="zh-TW" baseline="0" dirty="0" smtClean="0"/>
              <a:t>frame </a:t>
            </a:r>
            <a:r>
              <a:rPr lang="zh-TW" altLang="en-US" baseline="0" dirty="0" smtClean="0"/>
              <a:t>之中發生了多少事情和有多大的變化，</a:t>
            </a:r>
            <a:endParaRPr lang="en-US" altLang="zh-TW" baseline="0" dirty="0" smtClean="0"/>
          </a:p>
          <a:p>
            <a:r>
              <a:rPr lang="zh-TW" altLang="en-US" baseline="0" dirty="0" smtClean="0"/>
              <a:t>因此我們用 一個 </a:t>
            </a:r>
            <a:r>
              <a:rPr lang="en-US" altLang="zh-TW" baseline="0" dirty="0" smtClean="0"/>
              <a:t>frame </a:t>
            </a:r>
            <a:r>
              <a:rPr lang="zh-TW" altLang="en-US" baseline="0" dirty="0" smtClean="0"/>
              <a:t>中有多少物件、</a:t>
            </a:r>
            <a:r>
              <a:rPr lang="en-US" altLang="zh-TW" baseline="0" dirty="0" smtClean="0"/>
              <a:t>foreground area </a:t>
            </a:r>
            <a:r>
              <a:rPr lang="zh-TW" altLang="en-US" baseline="0" dirty="0" smtClean="0"/>
              <a:t>有多大，</a:t>
            </a:r>
            <a:endParaRPr lang="en-US" altLang="zh-TW" baseline="0" dirty="0" smtClean="0"/>
          </a:p>
          <a:p>
            <a:r>
              <a:rPr lang="zh-TW" altLang="en-US" baseline="0" dirty="0" smtClean="0"/>
              <a:t>以及 </a:t>
            </a:r>
            <a:r>
              <a:rPr lang="en-US" altLang="zh-TW" baseline="0" dirty="0" smtClean="0"/>
              <a:t>object tracking stage </a:t>
            </a:r>
            <a:r>
              <a:rPr lang="zh-TW" altLang="en-US" baseline="0" dirty="0" smtClean="0"/>
              <a:t>的 </a:t>
            </a:r>
            <a:r>
              <a:rPr lang="en-US" altLang="zh-TW" baseline="0" dirty="0" smtClean="0"/>
              <a:t>matching cost – cost </a:t>
            </a:r>
            <a:r>
              <a:rPr lang="zh-TW" altLang="en-US" baseline="0" dirty="0" smtClean="0"/>
              <a:t>越高一般代表物件的變化情形越劇烈 來 </a:t>
            </a:r>
            <a:r>
              <a:rPr lang="en-US" altLang="zh-TW" baseline="0" dirty="0" smtClean="0"/>
              <a:t>model </a:t>
            </a:r>
            <a:r>
              <a:rPr lang="zh-TW" altLang="en-US" baseline="0" dirty="0" smtClean="0"/>
              <a:t>這件事情。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30FEEB-21D4-413E-BAA5-1CA14D96B92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5822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有了初步的 </a:t>
            </a:r>
            <a:r>
              <a:rPr lang="en-US" altLang="zh-TW" dirty="0" smtClean="0"/>
              <a:t>frame weight </a:t>
            </a:r>
            <a:r>
              <a:rPr lang="zh-TW" altLang="en-US" dirty="0" smtClean="0"/>
              <a:t>之後，可以經過簡單的 </a:t>
            </a:r>
            <a:r>
              <a:rPr lang="en-US" altLang="zh-TW" dirty="0" smtClean="0"/>
              <a:t>smoothing </a:t>
            </a:r>
            <a:r>
              <a:rPr lang="zh-TW" altLang="en-US" dirty="0" smtClean="0"/>
              <a:t>和 </a:t>
            </a:r>
            <a:r>
              <a:rPr lang="en-US" altLang="zh-TW" dirty="0" smtClean="0"/>
              <a:t>linear </a:t>
            </a:r>
            <a:r>
              <a:rPr lang="zh-TW" altLang="en-US" dirty="0" smtClean="0"/>
              <a:t>調整給每個 </a:t>
            </a:r>
            <a:r>
              <a:rPr lang="en-US" altLang="zh-TW" dirty="0" smtClean="0"/>
              <a:t>frame </a:t>
            </a:r>
            <a:r>
              <a:rPr lang="zh-TW" altLang="en-US" dirty="0" smtClean="0"/>
              <a:t>他應該撥放的 </a:t>
            </a:r>
            <a:r>
              <a:rPr lang="en-US" altLang="zh-TW" dirty="0" smtClean="0"/>
              <a:t>duration</a:t>
            </a:r>
            <a:r>
              <a:rPr lang="zh-TW" altLang="en-US" dirty="0" smtClean="0"/>
              <a:t>，</a:t>
            </a:r>
            <a:endParaRPr lang="en-US" altLang="zh-TW" dirty="0" smtClean="0"/>
          </a:p>
          <a:p>
            <a:r>
              <a:rPr lang="zh-TW" altLang="en-US" dirty="0" smtClean="0"/>
              <a:t>並依此得到 </a:t>
            </a:r>
            <a:r>
              <a:rPr lang="en-US" altLang="zh-TW" dirty="0" smtClean="0"/>
              <a:t>smart</a:t>
            </a:r>
            <a:r>
              <a:rPr lang="en-US" altLang="zh-TW" baseline="0" dirty="0" smtClean="0"/>
              <a:t> playback </a:t>
            </a:r>
            <a:r>
              <a:rPr lang="zh-TW" altLang="en-US" baseline="0" dirty="0" smtClean="0"/>
              <a:t>每個 </a:t>
            </a:r>
            <a:r>
              <a:rPr lang="en-US" altLang="zh-TW" baseline="0" dirty="0" smtClean="0"/>
              <a:t>frame </a:t>
            </a:r>
            <a:r>
              <a:rPr lang="zh-TW" altLang="en-US" baseline="0" dirty="0" smtClean="0"/>
              <a:t>應該播放的是什麼。</a:t>
            </a:r>
            <a:endParaRPr lang="en-US" altLang="zh-TW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30FEEB-21D4-413E-BAA5-1CA14D96B92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4260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5000"/>
            <a:ext cx="75438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2000"/>
            <a:ext cx="64617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12/24/2013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12/24/2013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1752600" cy="58515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12/24/2013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12/24/2013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486400"/>
            <a:ext cx="7659687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52863"/>
            <a:ext cx="6135687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12/24/2013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96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12/24/2013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196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96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12/24/2013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12/24/2013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12/24/2013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5495544"/>
            <a:ext cx="77724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99" y="6096000"/>
            <a:ext cx="77724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12/24/2013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04800" y="381000"/>
            <a:ext cx="7772400" cy="494284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5495278"/>
            <a:ext cx="77724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4582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6096000"/>
            <a:ext cx="77724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12/24/2013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6200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458200" y="0"/>
            <a:ext cx="685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458200" y="54864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1788" y="5648960"/>
            <a:ext cx="54864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586910" y="4048760"/>
            <a:ext cx="236728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551351" y="1645920"/>
            <a:ext cx="243839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D6366E38-6BBE-4819-BF96-474A79432DF9}" type="datetimeFigureOut">
              <a:rPr lang="en-US" smtClean="0"/>
              <a:t>12/24/2013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audio" Target="../media/media2.wma"/><Relationship Id="rId7" Type="http://schemas.openxmlformats.org/officeDocument/2006/relationships/diagramLayout" Target="../diagrams/layout1.xml"/><Relationship Id="rId2" Type="http://schemas.microsoft.com/office/2007/relationships/media" Target="../media/media2.wma"/><Relationship Id="rId1" Type="http://schemas.openxmlformats.org/officeDocument/2006/relationships/tags" Target="../tags/tag1.xml"/><Relationship Id="rId6" Type="http://schemas.openxmlformats.org/officeDocument/2006/relationships/diagramData" Target="../diagrams/data1.xml"/><Relationship Id="rId11" Type="http://schemas.openxmlformats.org/officeDocument/2006/relationships/image" Target="../media/image8.png"/><Relationship Id="rId5" Type="http://schemas.openxmlformats.org/officeDocument/2006/relationships/notesSlide" Target="../notesSlides/notesSlide2.xml"/><Relationship Id="rId10" Type="http://schemas.microsoft.com/office/2007/relationships/diagramDrawing" Target="../diagrams/drawing1.xml"/><Relationship Id="rId4" Type="http://schemas.openxmlformats.org/officeDocument/2006/relationships/slideLayout" Target="../slideLayouts/slideLayout2.xml"/><Relationship Id="rId9" Type="http://schemas.openxmlformats.org/officeDocument/2006/relationships/diagramColors" Target="../diagrams/colors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wma"/><Relationship Id="rId7" Type="http://schemas.openxmlformats.org/officeDocument/2006/relationships/image" Target="../media/image8.png"/><Relationship Id="rId2" Type="http://schemas.microsoft.com/office/2007/relationships/media" Target="../media/media3.wma"/><Relationship Id="rId1" Type="http://schemas.openxmlformats.org/officeDocument/2006/relationships/tags" Target="../tags/tag2.xml"/><Relationship Id="rId6" Type="http://schemas.openxmlformats.org/officeDocument/2006/relationships/image" Target="../media/image9.pn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2.xml"/><Relationship Id="rId3" Type="http://schemas.openxmlformats.org/officeDocument/2006/relationships/audio" Target="../media/media4.wma"/><Relationship Id="rId7" Type="http://schemas.openxmlformats.org/officeDocument/2006/relationships/diagramLayout" Target="../diagrams/layout2.xml"/><Relationship Id="rId2" Type="http://schemas.microsoft.com/office/2007/relationships/media" Target="../media/media4.wma"/><Relationship Id="rId1" Type="http://schemas.openxmlformats.org/officeDocument/2006/relationships/tags" Target="../tags/tag3.xml"/><Relationship Id="rId6" Type="http://schemas.openxmlformats.org/officeDocument/2006/relationships/diagramData" Target="../diagrams/data2.xml"/><Relationship Id="rId11" Type="http://schemas.openxmlformats.org/officeDocument/2006/relationships/image" Target="../media/image8.png"/><Relationship Id="rId5" Type="http://schemas.openxmlformats.org/officeDocument/2006/relationships/notesSlide" Target="../notesSlides/notesSlide4.xml"/><Relationship Id="rId10" Type="http://schemas.microsoft.com/office/2007/relationships/diagramDrawing" Target="../diagrams/drawing2.xml"/><Relationship Id="rId4" Type="http://schemas.openxmlformats.org/officeDocument/2006/relationships/slideLayout" Target="../slideLayouts/slideLayout2.xml"/><Relationship Id="rId9" Type="http://schemas.openxmlformats.org/officeDocument/2006/relationships/diagramColors" Target="../diagrams/colors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wma"/><Relationship Id="rId1" Type="http://schemas.microsoft.com/office/2007/relationships/media" Target="../media/media5.wma"/><Relationship Id="rId6" Type="http://schemas.openxmlformats.org/officeDocument/2006/relationships/image" Target="../media/image8.png"/><Relationship Id="rId5" Type="http://schemas.openxmlformats.org/officeDocument/2006/relationships/image" Target="../media/image11.jpg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audio" Target="../media/media6.wma"/><Relationship Id="rId7" Type="http://schemas.openxmlformats.org/officeDocument/2006/relationships/image" Target="../media/image13.png"/><Relationship Id="rId2" Type="http://schemas.microsoft.com/office/2007/relationships/media" Target="../media/media6.wma"/><Relationship Id="rId1" Type="http://schemas.openxmlformats.org/officeDocument/2006/relationships/tags" Target="../tags/tag4.xml"/><Relationship Id="rId6" Type="http://schemas.openxmlformats.org/officeDocument/2006/relationships/image" Target="../media/image12.png"/><Relationship Id="rId5" Type="http://schemas.openxmlformats.org/officeDocument/2006/relationships/notesSlide" Target="../notesSlides/notesSlide5.xml"/><Relationship Id="rId10" Type="http://schemas.openxmlformats.org/officeDocument/2006/relationships/image" Target="../media/image8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wma"/><Relationship Id="rId2" Type="http://schemas.microsoft.com/office/2007/relationships/media" Target="../media/media7.wma"/><Relationship Id="rId1" Type="http://schemas.openxmlformats.org/officeDocument/2006/relationships/tags" Target="../tags/tag5.xml"/><Relationship Id="rId6" Type="http://schemas.openxmlformats.org/officeDocument/2006/relationships/image" Target="../media/image8.png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wma"/><Relationship Id="rId1" Type="http://schemas.microsoft.com/office/2007/relationships/media" Target="../media/media8.wma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wma"/><Relationship Id="rId2" Type="http://schemas.microsoft.com/office/2007/relationships/media" Target="../media/media9.wma"/><Relationship Id="rId1" Type="http://schemas.openxmlformats.org/officeDocument/2006/relationships/tags" Target="../tags/tag6.xml"/><Relationship Id="rId6" Type="http://schemas.openxmlformats.org/officeDocument/2006/relationships/image" Target="../media/image8.png"/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wma"/><Relationship Id="rId2" Type="http://schemas.microsoft.com/office/2007/relationships/media" Target="../media/media10.wma"/><Relationship Id="rId1" Type="http://schemas.openxmlformats.org/officeDocument/2006/relationships/tags" Target="../tags/tag7.xml"/><Relationship Id="rId6" Type="http://schemas.openxmlformats.org/officeDocument/2006/relationships/image" Target="../media/image8.png"/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DIP 2013 –</a:t>
            </a:r>
            <a:br>
              <a:rPr lang="en-US" dirty="0" smtClean="0"/>
            </a:br>
            <a:r>
              <a:rPr lang="en-US" dirty="0" smtClean="0"/>
              <a:t>Smart Fast Forward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2463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 detection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3174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 Detection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Object detection includes the main phase to identify objects in a scene by means of clustering.</a:t>
            </a:r>
          </a:p>
          <a:p>
            <a:r>
              <a:rPr lang="en-US" dirty="0" smtClean="0"/>
              <a:t>Simple techniques are used to perform preliminary </a:t>
            </a:r>
            <a:r>
              <a:rPr lang="en-US" dirty="0" err="1" smtClean="0"/>
              <a:t>denoising</a:t>
            </a:r>
            <a:r>
              <a:rPr lang="en-US" dirty="0" smtClean="0"/>
              <a:t>, and small cluster that is likely to be noise / false response (such as shadows) are also discarded.</a:t>
            </a: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643588309"/>
              </p:ext>
            </p:extLst>
          </p:nvPr>
        </p:nvGraphicFramePr>
        <p:xfrm>
          <a:off x="457200" y="2971800"/>
          <a:ext cx="7772400" cy="3429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pic>
        <p:nvPicPr>
          <p:cNvPr id="10" name="Audio 9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181140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214"/>
    </mc:Choice>
    <mc:Fallback xmlns="">
      <p:transition spd="slow" advTm="312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3" grpId="0" build="p"/>
      <p:bldGraphic spid="4" grpId="0">
        <p:bldAsOne/>
      </p:bldGraphic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 Detection</a:t>
            </a:r>
            <a:br>
              <a:rPr lang="en-US" dirty="0" smtClean="0"/>
            </a:br>
            <a:r>
              <a:rPr lang="en-US" dirty="0" smtClean="0"/>
              <a:t>Example instance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0" y="2438400"/>
            <a:ext cx="4743450" cy="3162300"/>
          </a:xfrm>
        </p:spPr>
      </p:pic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7488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405"/>
    </mc:Choice>
    <mc:Fallback xmlns="">
      <p:transition spd="slow" advTm="224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303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 Detection</a:t>
            </a:r>
            <a:br>
              <a:rPr lang="en-US" dirty="0" smtClean="0"/>
            </a:br>
            <a:r>
              <a:rPr lang="en-US" dirty="0" smtClean="0"/>
              <a:t>Agglomerative Clustering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Clustering to identify individual objects.</a:t>
            </a:r>
          </a:p>
          <a:p>
            <a:r>
              <a:rPr lang="en-US" dirty="0" smtClean="0"/>
              <a:t>But centroid-based clustering are prone to stretched clusters or varying cluster size.</a:t>
            </a:r>
          </a:p>
          <a:p>
            <a:r>
              <a:rPr lang="en-US" dirty="0" smtClean="0"/>
              <a:t>Agglomerative (Hierarchical) Clustering:</a:t>
            </a:r>
            <a:br>
              <a:rPr lang="en-US" dirty="0" smtClean="0"/>
            </a:br>
            <a:r>
              <a:rPr lang="en-US" dirty="0" smtClean="0"/>
              <a:t>bottom-up, close clusters merged first.</a:t>
            </a:r>
          </a:p>
          <a:p>
            <a:r>
              <a:rPr lang="en-US" dirty="0" smtClean="0"/>
              <a:t>One of the efficient implementations is similar to finding a planar Minimum-Spanning Tree.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685800" y="4267200"/>
            <a:ext cx="8077200" cy="2489200"/>
            <a:chOff x="685800" y="4267200"/>
            <a:chExt cx="8077200" cy="2489200"/>
          </a:xfrm>
        </p:grpSpPr>
        <p:sp>
          <p:nvSpPr>
            <p:cNvPr id="7" name="Down Arrow 6"/>
            <p:cNvSpPr/>
            <p:nvPr/>
          </p:nvSpPr>
          <p:spPr>
            <a:xfrm rot="10800000">
              <a:off x="3124200" y="4419600"/>
              <a:ext cx="2362200" cy="2011362"/>
            </a:xfrm>
            <a:prstGeom prst="downArrow">
              <a:avLst/>
            </a:prstGeom>
            <a:ln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aphicFrame>
          <p:nvGraphicFramePr>
            <p:cNvPr id="5" name="Diagram 4"/>
            <p:cNvGraphicFramePr/>
            <p:nvPr>
              <p:extLst>
                <p:ext uri="{D42A27DB-BD31-4B8C-83A1-F6EECF244321}">
                  <p14:modId xmlns:p14="http://schemas.microsoft.com/office/powerpoint/2010/main" val="1317101762"/>
                </p:ext>
              </p:extLst>
            </p:nvPr>
          </p:nvGraphicFramePr>
          <p:xfrm>
            <a:off x="685800" y="4267200"/>
            <a:ext cx="8077200" cy="2489200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6" r:lo="rId7" r:qs="rId8" r:cs="rId9"/>
            </a:graphicData>
          </a:graphic>
        </p:graphicFrame>
      </p:grpSp>
      <p:pic>
        <p:nvPicPr>
          <p:cNvPr id="21" name="Audio 20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90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902"/>
    </mc:Choice>
    <mc:Fallback xmlns="">
      <p:transition spd="slow" advTm="419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 Detection</a:t>
            </a:r>
            <a:br>
              <a:rPr lang="en-US" dirty="0" smtClean="0"/>
            </a:br>
            <a:r>
              <a:rPr lang="en-US" dirty="0" smtClean="0"/>
              <a:t>Intermediate Result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9600" y="2667000"/>
            <a:ext cx="3429000" cy="2286000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2667000"/>
            <a:ext cx="3429000" cy="2286000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>
            <a:off x="7086600" y="3733800"/>
            <a:ext cx="0" cy="17002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7620000" y="3452812"/>
            <a:ext cx="0" cy="25669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6858000" y="5434012"/>
            <a:ext cx="457200" cy="457200"/>
          </a:xfrm>
          <a:prstGeom prst="ellipse">
            <a:avLst/>
          </a:prstGeom>
          <a:solidFill>
            <a:srgbClr val="71F73B"/>
          </a:solidFill>
          <a:ln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7362825" y="6019800"/>
            <a:ext cx="457200" cy="4572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rgbClr val="162C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3629024" y="5653087"/>
            <a:ext cx="32289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Different clusters are identified as different objects</a:t>
            </a:r>
            <a:endParaRPr lang="en-US" dirty="0"/>
          </a:p>
        </p:txBody>
      </p:sp>
      <p:pic>
        <p:nvPicPr>
          <p:cNvPr id="13" name="Audio 1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386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649"/>
    </mc:Choice>
    <mc:Fallback xmlns="">
      <p:transition spd="slow" advTm="106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 Tracking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3112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 </a:t>
            </a:r>
            <a:r>
              <a:rPr lang="en-US" dirty="0" smtClean="0"/>
              <a:t>Tracking</a:t>
            </a:r>
            <a:endParaRPr lang="en-US" dirty="0"/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1895" y="2513659"/>
            <a:ext cx="1495425" cy="1495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2513659"/>
            <a:ext cx="1476375" cy="148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7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0100" y="2518421"/>
            <a:ext cx="1485900" cy="1476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8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1250" y="2466034"/>
            <a:ext cx="1504950" cy="1543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3503598" y="4064913"/>
            <a:ext cx="2213001" cy="430887"/>
            <a:chOff x="5123093" y="5787032"/>
            <a:chExt cx="2213001" cy="430887"/>
          </a:xfrm>
        </p:grpSpPr>
        <p:cxnSp>
          <p:nvCxnSpPr>
            <p:cNvPr id="15" name="Straight Arrow Connector 14"/>
            <p:cNvCxnSpPr/>
            <p:nvPr/>
          </p:nvCxnSpPr>
          <p:spPr>
            <a:xfrm flipV="1">
              <a:off x="5123093" y="6217618"/>
              <a:ext cx="2213001" cy="301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6"/>
            <p:cNvSpPr txBox="1"/>
            <p:nvPr/>
          </p:nvSpPr>
          <p:spPr>
            <a:xfrm>
              <a:off x="5770174" y="5787032"/>
              <a:ext cx="918841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TW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TW" sz="2200" b="1" dirty="0" smtClean="0"/>
                <a:t>Space</a:t>
              </a:r>
              <a:endParaRPr lang="zh-TW" altLang="en-US" sz="2200" b="1" dirty="0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381000" y="2506119"/>
            <a:ext cx="800219" cy="1526778"/>
            <a:chOff x="2000495" y="3961431"/>
            <a:chExt cx="800219" cy="1526778"/>
          </a:xfrm>
        </p:grpSpPr>
        <p:cxnSp>
          <p:nvCxnSpPr>
            <p:cNvPr id="13" name="Straight Arrow Connector 12"/>
            <p:cNvCxnSpPr/>
            <p:nvPr/>
          </p:nvCxnSpPr>
          <p:spPr>
            <a:xfrm flipV="1">
              <a:off x="2731700" y="3961431"/>
              <a:ext cx="0" cy="1526778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2"/>
            <p:cNvSpPr txBox="1"/>
            <p:nvPr/>
          </p:nvSpPr>
          <p:spPr>
            <a:xfrm>
              <a:off x="2000495" y="4423262"/>
              <a:ext cx="800219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TW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TW" sz="2200" b="1" dirty="0" smtClean="0"/>
                <a:t>Time</a:t>
              </a:r>
              <a:endParaRPr lang="zh-TW" altLang="en-US" sz="2200" b="1" dirty="0"/>
            </a:p>
          </p:txBody>
        </p:sp>
      </p:grpSp>
      <p:pic>
        <p:nvPicPr>
          <p:cNvPr id="30" name="Audio 29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234140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0592"/>
    </mc:Choice>
    <mc:Fallback>
      <p:transition spd="slow" advTm="705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 Tracking</a:t>
            </a:r>
            <a:br>
              <a:rPr lang="en-US" dirty="0" smtClean="0"/>
            </a:br>
            <a:r>
              <a:rPr lang="en-US" dirty="0" smtClean="0"/>
              <a:t>Matching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Inter-frame </a:t>
            </a:r>
            <a:r>
              <a:rPr lang="en-US" dirty="0" smtClean="0"/>
              <a:t>relationships determined by </a:t>
            </a:r>
            <a:r>
              <a:rPr lang="en-US" dirty="0" smtClean="0"/>
              <a:t>weighted matching.</a:t>
            </a:r>
          </a:p>
          <a:p>
            <a:r>
              <a:rPr lang="en-US" dirty="0" smtClean="0"/>
              <a:t>Here, the term “matching” is general and it is possible for multiple object to match into one (occlusion) or </a:t>
            </a:r>
            <a:r>
              <a:rPr lang="en-US" dirty="0" smtClean="0"/>
              <a:t>vice versa.</a:t>
            </a:r>
            <a:endParaRPr lang="en-US" dirty="0"/>
          </a:p>
          <a:p>
            <a:r>
              <a:rPr lang="en-US" dirty="0" smtClean="0"/>
              <a:t>Matching cost between two clusters (of consecutive frame) is a value determined by their:</a:t>
            </a:r>
          </a:p>
          <a:p>
            <a:pPr lvl="1"/>
            <a:r>
              <a:rPr lang="en-US" dirty="0" smtClean="0"/>
              <a:t>difference in feature (expected position, size)</a:t>
            </a:r>
          </a:p>
          <a:p>
            <a:pPr lvl="1"/>
            <a:r>
              <a:rPr lang="en-US" dirty="0" smtClean="0"/>
              <a:t>penalty depending on situations (e.g. merging, abandoning)</a:t>
            </a:r>
          </a:p>
          <a:p>
            <a:r>
              <a:rPr lang="en-US" dirty="0" smtClean="0"/>
              <a:t>Efficient algorithms (e.g</a:t>
            </a:r>
            <a:r>
              <a:rPr lang="en-US" dirty="0" smtClean="0"/>
              <a:t>. Hungarian Method) exist.</a:t>
            </a:r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0102047"/>
              </p:ext>
            </p:extLst>
          </p:nvPr>
        </p:nvGraphicFramePr>
        <p:xfrm>
          <a:off x="2286000" y="4724400"/>
          <a:ext cx="4191000" cy="18796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47750"/>
                <a:gridCol w="1047750"/>
                <a:gridCol w="1047750"/>
                <a:gridCol w="1047750"/>
              </a:tblGrid>
              <a:tr h="469900">
                <a:tc>
                  <a:txBody>
                    <a:bodyPr/>
                    <a:lstStyle/>
                    <a:p>
                      <a:r>
                        <a:rPr lang="en-US" sz="1500" dirty="0" smtClean="0"/>
                        <a:t>Match cost</a:t>
                      </a:r>
                      <a:endParaRPr lang="en-US" sz="15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 err="1" smtClean="0"/>
                        <a:t>obj</a:t>
                      </a:r>
                      <a:r>
                        <a:rPr lang="en-US" sz="1500" baseline="-25000" dirty="0" err="1" smtClean="0"/>
                        <a:t>a</a:t>
                      </a:r>
                      <a:r>
                        <a:rPr lang="en-US" sz="1500" dirty="0" err="1" smtClean="0"/>
                        <a:t>@t</a:t>
                      </a:r>
                      <a:endParaRPr lang="en-US" sz="15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 err="1" smtClean="0"/>
                        <a:t>obj</a:t>
                      </a:r>
                      <a:r>
                        <a:rPr lang="en-US" sz="1500" baseline="-25000" dirty="0" err="1" smtClean="0"/>
                        <a:t>b</a:t>
                      </a:r>
                      <a:r>
                        <a:rPr lang="en-US" sz="1500" dirty="0" err="1" smtClean="0"/>
                        <a:t>@t</a:t>
                      </a:r>
                      <a:endParaRPr lang="en-US" sz="15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 err="1" smtClean="0"/>
                        <a:t>obj</a:t>
                      </a:r>
                      <a:r>
                        <a:rPr lang="en-US" sz="1500" baseline="-25000" dirty="0" err="1" smtClean="0"/>
                        <a:t>c</a:t>
                      </a:r>
                      <a:r>
                        <a:rPr lang="en-US" sz="1500" dirty="0" err="1" smtClean="0"/>
                        <a:t>@t</a:t>
                      </a:r>
                      <a:endParaRPr lang="en-US" sz="15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</a:tr>
              <a:tr h="469900">
                <a:tc>
                  <a:txBody>
                    <a:bodyPr/>
                    <a:lstStyle/>
                    <a:p>
                      <a:r>
                        <a:rPr lang="en-US" sz="1500" dirty="0" smtClean="0"/>
                        <a:t>obj</a:t>
                      </a:r>
                      <a:r>
                        <a:rPr lang="en-US" sz="1500" baseline="-25000" dirty="0" smtClean="0"/>
                        <a:t>1</a:t>
                      </a:r>
                      <a:r>
                        <a:rPr lang="en-US" sz="1500" dirty="0" smtClean="0"/>
                        <a:t>@t-1</a:t>
                      </a:r>
                      <a:endParaRPr lang="en-US" sz="15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 smtClean="0"/>
                        <a:t>…</a:t>
                      </a:r>
                      <a:endParaRPr lang="en-US" sz="15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5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pattFill prst="wdUpDiag">
                      <a:fgClr>
                        <a:schemeClr val="accent1">
                          <a:tint val="4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endParaRPr lang="en-US" sz="15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pattFill prst="wdUpDiag">
                      <a:fgClr>
                        <a:schemeClr val="accent1">
                          <a:tint val="4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</a:tr>
              <a:tr h="469900">
                <a:tc>
                  <a:txBody>
                    <a:bodyPr/>
                    <a:lstStyle/>
                    <a:p>
                      <a:r>
                        <a:rPr lang="en-US" sz="1500" dirty="0" smtClean="0"/>
                        <a:t>obj</a:t>
                      </a:r>
                      <a:r>
                        <a:rPr lang="en-US" sz="1500" baseline="-25000" dirty="0" smtClean="0"/>
                        <a:t>2</a:t>
                      </a:r>
                      <a:r>
                        <a:rPr lang="en-US" sz="1500" dirty="0" smtClean="0"/>
                        <a:t>@t-1</a:t>
                      </a:r>
                      <a:endParaRPr lang="en-US" sz="15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 smtClean="0"/>
                        <a:t>…</a:t>
                      </a:r>
                      <a:endParaRPr lang="en-US" sz="15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 smtClean="0"/>
                        <a:t>…</a:t>
                      </a:r>
                      <a:endParaRPr lang="en-US" sz="15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5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pattFill prst="wdUpDiag">
                      <a:fgClr>
                        <a:schemeClr val="accent1">
                          <a:tint val="4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</a:tr>
              <a:tr h="469900">
                <a:tc>
                  <a:txBody>
                    <a:bodyPr/>
                    <a:lstStyle/>
                    <a:p>
                      <a:r>
                        <a:rPr lang="en-US" sz="1500" dirty="0" smtClean="0"/>
                        <a:t>obj</a:t>
                      </a:r>
                      <a:r>
                        <a:rPr lang="en-US" sz="1500" baseline="-25000" dirty="0" smtClean="0"/>
                        <a:t>3</a:t>
                      </a:r>
                      <a:r>
                        <a:rPr lang="en-US" sz="1500" dirty="0" smtClean="0"/>
                        <a:t>@t-1</a:t>
                      </a:r>
                      <a:endParaRPr lang="en-US" sz="15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 smtClean="0"/>
                        <a:t>…</a:t>
                      </a:r>
                      <a:endParaRPr lang="en-US" sz="15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 smtClean="0"/>
                        <a:t>…</a:t>
                      </a:r>
                      <a:endParaRPr lang="en-US" sz="15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 smtClean="0"/>
                        <a:t>…</a:t>
                      </a:r>
                      <a:endParaRPr lang="en-US" sz="15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pic>
        <p:nvPicPr>
          <p:cNvPr id="14" name="Audio 1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362877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711"/>
    </mc:Choice>
    <mc:Fallback>
      <p:transition spd="slow" advTm="347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  <p:bldLst>
      <p:bldP spid="3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 Tracking</a:t>
            </a:r>
            <a:br>
              <a:rPr lang="en-US" dirty="0" smtClean="0"/>
            </a:br>
            <a:r>
              <a:rPr lang="en-US" dirty="0" smtClean="0"/>
              <a:t>Matching Model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533400" y="1905000"/>
            <a:ext cx="1524000" cy="3733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r>
              <a:rPr lang="en-US" dirty="0" smtClean="0"/>
              <a:t>Frame @ t-1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6324600" y="1905000"/>
            <a:ext cx="1524000" cy="3733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r>
              <a:rPr lang="en-US" dirty="0" smtClean="0"/>
              <a:t>Frame @ t</a:t>
            </a:r>
            <a:endParaRPr lang="en-US" dirty="0"/>
          </a:p>
        </p:txBody>
      </p:sp>
      <p:sp>
        <p:nvSpPr>
          <p:cNvPr id="14" name="Rounded Rectangle 13"/>
          <p:cNvSpPr/>
          <p:nvPr/>
        </p:nvSpPr>
        <p:spPr>
          <a:xfrm>
            <a:off x="533400" y="5867398"/>
            <a:ext cx="1524000" cy="60960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NIL</a:t>
            </a:r>
            <a:endParaRPr lang="en-US" dirty="0"/>
          </a:p>
        </p:txBody>
      </p:sp>
      <p:sp>
        <p:nvSpPr>
          <p:cNvPr id="15" name="Rounded Rectangle 14"/>
          <p:cNvSpPr/>
          <p:nvPr/>
        </p:nvSpPr>
        <p:spPr>
          <a:xfrm>
            <a:off x="6324600" y="5867400"/>
            <a:ext cx="1524000" cy="60960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NIL</a:t>
            </a:r>
            <a:endParaRPr lang="en-US" dirty="0"/>
          </a:p>
        </p:txBody>
      </p:sp>
      <p:grpSp>
        <p:nvGrpSpPr>
          <p:cNvPr id="32" name="Group 31"/>
          <p:cNvGrpSpPr/>
          <p:nvPr/>
        </p:nvGrpSpPr>
        <p:grpSpPr>
          <a:xfrm>
            <a:off x="1981200" y="2743200"/>
            <a:ext cx="4343400" cy="3238500"/>
            <a:chOff x="2552700" y="2743200"/>
            <a:chExt cx="3467100" cy="3238500"/>
          </a:xfrm>
        </p:grpSpPr>
        <p:cxnSp>
          <p:nvCxnSpPr>
            <p:cNvPr id="8" name="Straight Arrow Connector 7"/>
            <p:cNvCxnSpPr/>
            <p:nvPr/>
          </p:nvCxnSpPr>
          <p:spPr>
            <a:xfrm>
              <a:off x="2590800" y="2743200"/>
              <a:ext cx="3429000" cy="0"/>
            </a:xfrm>
            <a:prstGeom prst="straightConnector1">
              <a:avLst/>
            </a:prstGeom>
            <a:ln>
              <a:solidFill>
                <a:schemeClr val="bg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/>
            <p:nvPr/>
          </p:nvCxnSpPr>
          <p:spPr>
            <a:xfrm>
              <a:off x="2590800" y="3352800"/>
              <a:ext cx="3429000" cy="457200"/>
            </a:xfrm>
            <a:prstGeom prst="straightConnector1">
              <a:avLst/>
            </a:prstGeom>
            <a:ln>
              <a:solidFill>
                <a:schemeClr val="bg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/>
            <p:nvPr/>
          </p:nvCxnSpPr>
          <p:spPr>
            <a:xfrm flipV="1">
              <a:off x="2590800" y="3810000"/>
              <a:ext cx="3429000" cy="609598"/>
            </a:xfrm>
            <a:prstGeom prst="straightConnector1">
              <a:avLst/>
            </a:prstGeom>
            <a:ln>
              <a:solidFill>
                <a:schemeClr val="bg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>
              <a:off x="2590800" y="5067298"/>
              <a:ext cx="3429000" cy="914402"/>
            </a:xfrm>
            <a:prstGeom prst="straightConnector1">
              <a:avLst/>
            </a:prstGeom>
            <a:ln>
              <a:solidFill>
                <a:schemeClr val="bg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/>
            <p:nvPr/>
          </p:nvCxnSpPr>
          <p:spPr>
            <a:xfrm flipV="1">
              <a:off x="2552700" y="5067298"/>
              <a:ext cx="3467100" cy="914402"/>
            </a:xfrm>
            <a:prstGeom prst="straightConnector1">
              <a:avLst/>
            </a:prstGeom>
            <a:ln>
              <a:solidFill>
                <a:schemeClr val="bg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TextBox 20"/>
          <p:cNvSpPr txBox="1"/>
          <p:nvPr/>
        </p:nvSpPr>
        <p:spPr>
          <a:xfrm>
            <a:off x="2438400" y="2095500"/>
            <a:ext cx="3505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Links have cost associated with feature difference between clusters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2438400" y="3791633"/>
            <a:ext cx="3505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Using a node multiple time (overlapping) has additional cost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2438400" y="5401270"/>
            <a:ext cx="3505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 node that is not matched (discarded/new cluster) has cost proportional to cluster size</a:t>
            </a:r>
            <a:endParaRPr lang="en-US" dirty="0"/>
          </a:p>
        </p:txBody>
      </p:sp>
      <p:sp>
        <p:nvSpPr>
          <p:cNvPr id="18" name="Oval 17"/>
          <p:cNvSpPr/>
          <p:nvPr/>
        </p:nvSpPr>
        <p:spPr>
          <a:xfrm>
            <a:off x="1076325" y="3200400"/>
            <a:ext cx="457200" cy="457200"/>
          </a:xfrm>
          <a:prstGeom prst="ellipse">
            <a:avLst/>
          </a:prstGeom>
          <a:solidFill>
            <a:srgbClr val="71F73B"/>
          </a:solidFill>
          <a:ln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1076325" y="2603716"/>
            <a:ext cx="457200" cy="4572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rgbClr val="162C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6881813" y="2286000"/>
            <a:ext cx="457200" cy="457200"/>
          </a:xfrm>
          <a:prstGeom prst="ellipse">
            <a:avLst/>
          </a:prstGeom>
          <a:solidFill>
            <a:srgbClr val="71F73B"/>
          </a:solidFill>
          <a:ln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Isosceles Triangle 3"/>
          <p:cNvSpPr/>
          <p:nvPr/>
        </p:nvSpPr>
        <p:spPr>
          <a:xfrm>
            <a:off x="6858000" y="2887102"/>
            <a:ext cx="495300" cy="437465"/>
          </a:xfrm>
          <a:prstGeom prst="triangle">
            <a:avLst/>
          </a:prstGeom>
          <a:solidFill>
            <a:schemeClr val="accent2">
              <a:lumMod val="75000"/>
            </a:schemeClr>
          </a:solidFill>
          <a:ln>
            <a:solidFill>
              <a:srgbClr val="162C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881813" y="3505200"/>
            <a:ext cx="457200" cy="457200"/>
          </a:xfrm>
          <a:prstGeom prst="rect">
            <a:avLst/>
          </a:prstGeom>
          <a:solidFill>
            <a:srgbClr val="FF4B4B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Audio 1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8833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620"/>
    </mc:Choice>
    <mc:Fallback>
      <p:transition spd="slow" advTm="576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Playback Speed estimation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653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1239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Playback Speed </a:t>
            </a:r>
            <a:r>
              <a:rPr lang="en-US" dirty="0" smtClean="0"/>
              <a:t>Estimation</a:t>
            </a:r>
            <a:br>
              <a:rPr lang="en-US" dirty="0" smtClean="0"/>
            </a:br>
            <a:r>
              <a:rPr lang="en-US" dirty="0" smtClean="0"/>
              <a:t>Frame Weights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Used to determine the “importance” of a frame, and thus affects the playback speed.</a:t>
            </a:r>
          </a:p>
          <a:p>
            <a:r>
              <a:rPr lang="en-US" dirty="0" smtClean="0"/>
              <a:t>Frame weights are determined by the following factors:</a:t>
            </a:r>
            <a:endParaRPr lang="en-US" dirty="0"/>
          </a:p>
          <a:p>
            <a:pPr lvl="1"/>
            <a:r>
              <a:rPr lang="en-US" dirty="0" smtClean="0"/>
              <a:t>Number of objects in frame</a:t>
            </a:r>
          </a:p>
          <a:p>
            <a:pPr lvl="1"/>
            <a:r>
              <a:rPr lang="en-US" dirty="0" smtClean="0"/>
              <a:t>Matching cost -&gt; scene variation</a:t>
            </a:r>
          </a:p>
          <a:p>
            <a:pPr lvl="1"/>
            <a:r>
              <a:rPr lang="en-US" dirty="0" smtClean="0"/>
              <a:t>Foreground area size</a:t>
            </a:r>
          </a:p>
          <a:p>
            <a:r>
              <a:rPr lang="en-US" dirty="0" smtClean="0"/>
              <a:t>Basic smoothing (running average)</a:t>
            </a:r>
          </a:p>
        </p:txBody>
      </p:sp>
      <p:pic>
        <p:nvPicPr>
          <p:cNvPr id="12" name="Audio 1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69039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430"/>
    </mc:Choice>
    <mc:Fallback xmlns="">
      <p:transition spd="slow" advTm="404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924800" cy="1143000"/>
          </a:xfrm>
        </p:spPr>
        <p:txBody>
          <a:bodyPr/>
          <a:lstStyle/>
          <a:p>
            <a:r>
              <a:rPr lang="en-US" dirty="0"/>
              <a:t>Playback Speed Estimation</a:t>
            </a:r>
            <a:br>
              <a:rPr lang="en-US" dirty="0"/>
            </a:br>
            <a:r>
              <a:rPr lang="en-US" dirty="0" smtClean="0"/>
              <a:t>Playback Sequence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higher the frame weight, the slower the </a:t>
            </a:r>
            <a:r>
              <a:rPr lang="en-US" dirty="0"/>
              <a:t>playback speed.</a:t>
            </a:r>
          </a:p>
          <a:p>
            <a:r>
              <a:rPr lang="en-US" dirty="0" smtClean="0"/>
              <a:t>Relation between frame weight and frame duration is linear. Specifically, </a:t>
            </a:r>
            <a:r>
              <a:rPr lang="en-US" dirty="0"/>
              <a:t>g</a:t>
            </a:r>
            <a:r>
              <a:rPr lang="en-US" dirty="0" smtClean="0"/>
              <a:t>iven parameters </a:t>
            </a:r>
            <a:r>
              <a:rPr lang="en-US" i="1" dirty="0" err="1" smtClean="0"/>
              <a:t>MaxSpeedUp</a:t>
            </a:r>
            <a:r>
              <a:rPr lang="en-US" dirty="0" smtClean="0"/>
              <a:t>, </a:t>
            </a:r>
            <a:r>
              <a:rPr lang="en-US" i="1" dirty="0" err="1" smtClean="0"/>
              <a:t>TotalFrame</a:t>
            </a:r>
            <a:r>
              <a:rPr lang="en-US" dirty="0" smtClean="0"/>
              <a:t>, each frame weight is reweighted to: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000" dirty="0" err="1" smtClean="0"/>
              <a:t>w</a:t>
            </a:r>
            <a:r>
              <a:rPr lang="en-US" sz="2000" baseline="-25000" dirty="0" err="1" smtClean="0"/>
              <a:t>new</a:t>
            </a:r>
            <a:r>
              <a:rPr lang="en-US" sz="2000" dirty="0" smtClean="0"/>
              <a:t> = 1 + </a:t>
            </a:r>
            <a:r>
              <a:rPr lang="en-US" sz="2000" dirty="0"/>
              <a:t>(</a:t>
            </a:r>
            <a:r>
              <a:rPr lang="en-US" sz="2000" dirty="0" err="1"/>
              <a:t>w</a:t>
            </a:r>
            <a:r>
              <a:rPr lang="en-US" sz="2000" baseline="-25000" dirty="0" err="1"/>
              <a:t>old</a:t>
            </a:r>
            <a:r>
              <a:rPr lang="en-US" sz="2000" dirty="0"/>
              <a:t>–</a:t>
            </a:r>
            <a:r>
              <a:rPr lang="en-US" sz="2000" dirty="0" err="1"/>
              <a:t>w</a:t>
            </a:r>
            <a:r>
              <a:rPr lang="en-US" sz="2000" baseline="-25000" dirty="0" err="1"/>
              <a:t>min</a:t>
            </a:r>
            <a:r>
              <a:rPr lang="en-US" sz="2000" dirty="0" smtClean="0"/>
              <a:t>)/</a:t>
            </a:r>
            <a:r>
              <a:rPr lang="en-US" sz="2000" dirty="0"/>
              <a:t>(</a:t>
            </a:r>
            <a:r>
              <a:rPr lang="en-US" sz="2000" dirty="0" err="1" smtClean="0"/>
              <a:t>w</a:t>
            </a:r>
            <a:r>
              <a:rPr lang="en-US" sz="2000" baseline="-25000" dirty="0" err="1" smtClean="0"/>
              <a:t>max</a:t>
            </a:r>
            <a:r>
              <a:rPr lang="en-US" sz="2000" dirty="0" smtClean="0"/>
              <a:t>–</a:t>
            </a:r>
            <a:r>
              <a:rPr lang="en-US" sz="2000" dirty="0" err="1" smtClean="0"/>
              <a:t>w</a:t>
            </a:r>
            <a:r>
              <a:rPr lang="en-US" sz="2000" baseline="-25000" dirty="0" err="1" smtClean="0"/>
              <a:t>min</a:t>
            </a:r>
            <a:r>
              <a:rPr lang="en-US" sz="2000" dirty="0"/>
              <a:t>)</a:t>
            </a:r>
            <a:r>
              <a:rPr lang="en-US" sz="2000" dirty="0" smtClean="0"/>
              <a:t> * (</a:t>
            </a:r>
            <a:r>
              <a:rPr lang="en-US" sz="2000" i="1" dirty="0" smtClean="0"/>
              <a:t>MaxSpeedUp</a:t>
            </a:r>
            <a:r>
              <a:rPr lang="en-US" sz="2000" dirty="0" smtClean="0"/>
              <a:t>-1) * </a:t>
            </a:r>
            <a:r>
              <a:rPr lang="en-US" sz="2000" dirty="0" err="1" smtClean="0"/>
              <a:t>TotalFrame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Time spent on a frame is proportional to the adjusted weight, so the playback sequence could easily be determined accordingly.</a:t>
            </a:r>
            <a:endParaRPr lang="en-US" dirty="0"/>
          </a:p>
          <a:p>
            <a:endParaRPr lang="en-US" dirty="0" smtClean="0"/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5990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559"/>
    </mc:Choice>
    <mc:Fallback xmlns="">
      <p:transition spd="slow" advTm="385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</a:t>
            </a:r>
          </a:p>
        </p:txBody>
      </p:sp>
    </p:spTree>
    <p:extLst>
      <p:ext uri="{BB962C8B-B14F-4D97-AF65-F5344CB8AC3E}">
        <p14:creationId xmlns:p14="http://schemas.microsoft.com/office/powerpoint/2010/main" val="1085646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Smart Fast Forward</a:t>
            </a:r>
            <a:br>
              <a:rPr lang="en-US" dirty="0" smtClean="0"/>
            </a:br>
            <a:r>
              <a:rPr lang="en-US" dirty="0" smtClean="0"/>
              <a:t>Concept</a:t>
            </a:r>
            <a:endParaRPr lang="en-US" dirty="0"/>
          </a:p>
        </p:txBody>
      </p:sp>
      <p:pic>
        <p:nvPicPr>
          <p:cNvPr id="4" name="a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1619250"/>
            <a:ext cx="7620000" cy="4762500"/>
          </a:xfrm>
        </p:spPr>
      </p:pic>
    </p:spTree>
    <p:extLst>
      <p:ext uri="{BB962C8B-B14F-4D97-AF65-F5344CB8AC3E}">
        <p14:creationId xmlns:p14="http://schemas.microsoft.com/office/powerpoint/2010/main" val="2215628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Processing Stage</a:t>
            </a:r>
            <a:br>
              <a:rPr lang="en-US" dirty="0" smtClean="0"/>
            </a:br>
            <a:r>
              <a:rPr lang="en-US" dirty="0" smtClean="0"/>
              <a:t>Overview</a:t>
            </a:r>
            <a:endParaRPr lang="en-US" dirty="0"/>
          </a:p>
        </p:txBody>
      </p:sp>
      <p:grpSp>
        <p:nvGrpSpPr>
          <p:cNvPr id="125" name="Group 124"/>
          <p:cNvGrpSpPr/>
          <p:nvPr/>
        </p:nvGrpSpPr>
        <p:grpSpPr>
          <a:xfrm>
            <a:off x="3572608" y="4279669"/>
            <a:ext cx="1931377" cy="1033282"/>
            <a:chOff x="3039208" y="4279669"/>
            <a:chExt cx="1931377" cy="1033282"/>
          </a:xfrm>
        </p:grpSpPr>
        <p:cxnSp>
          <p:nvCxnSpPr>
            <p:cNvPr id="69" name="Straight Arrow Connector 68"/>
            <p:cNvCxnSpPr>
              <a:stCxn id="68" idx="2"/>
              <a:endCxn id="71" idx="0"/>
            </p:cNvCxnSpPr>
            <p:nvPr/>
          </p:nvCxnSpPr>
          <p:spPr>
            <a:xfrm>
              <a:off x="4004897" y="4279669"/>
              <a:ext cx="0" cy="518303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71" name="Rectangle 70"/>
            <p:cNvSpPr/>
            <p:nvPr/>
          </p:nvSpPr>
          <p:spPr>
            <a:xfrm>
              <a:off x="3039208" y="4797972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Frame weight</a:t>
              </a:r>
            </a:p>
            <a:p>
              <a:pPr algn="ctr"/>
              <a:r>
                <a:rPr lang="en-US" sz="1600" dirty="0" smtClean="0"/>
                <a:t>estimation</a:t>
              </a:r>
              <a:endParaRPr lang="en-US" sz="1600" dirty="0"/>
            </a:p>
          </p:txBody>
        </p:sp>
      </p:grpSp>
      <p:grpSp>
        <p:nvGrpSpPr>
          <p:cNvPr id="126" name="Group 125"/>
          <p:cNvGrpSpPr/>
          <p:nvPr/>
        </p:nvGrpSpPr>
        <p:grpSpPr>
          <a:xfrm>
            <a:off x="3572608" y="5312951"/>
            <a:ext cx="1931377" cy="957082"/>
            <a:chOff x="3039208" y="5312951"/>
            <a:chExt cx="1931377" cy="957082"/>
          </a:xfrm>
        </p:grpSpPr>
        <p:sp>
          <p:nvSpPr>
            <p:cNvPr id="66" name="Rectangle 65"/>
            <p:cNvSpPr/>
            <p:nvPr/>
          </p:nvSpPr>
          <p:spPr>
            <a:xfrm>
              <a:off x="3039208" y="5755054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err="1" smtClean="0"/>
                <a:t>Kalman</a:t>
              </a:r>
              <a:endParaRPr lang="en-US" sz="1600" dirty="0"/>
            </a:p>
            <a:p>
              <a:pPr algn="ctr"/>
              <a:r>
                <a:rPr lang="en-US" sz="1600" dirty="0" smtClean="0"/>
                <a:t>Filter</a:t>
              </a:r>
              <a:endParaRPr lang="en-US" sz="1600" dirty="0"/>
            </a:p>
          </p:txBody>
        </p:sp>
        <p:cxnSp>
          <p:nvCxnSpPr>
            <p:cNvPr id="72" name="Straight Arrow Connector 71"/>
            <p:cNvCxnSpPr>
              <a:stCxn id="71" idx="2"/>
              <a:endCxn id="66" idx="0"/>
            </p:cNvCxnSpPr>
            <p:nvPr/>
          </p:nvCxnSpPr>
          <p:spPr>
            <a:xfrm>
              <a:off x="4004897" y="5312951"/>
              <a:ext cx="0" cy="442103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74" name="Rounded Rectangle 73"/>
          <p:cNvSpPr/>
          <p:nvPr/>
        </p:nvSpPr>
        <p:spPr>
          <a:xfrm>
            <a:off x="334978" y="3334771"/>
            <a:ext cx="1871021" cy="448919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dirty="0" smtClean="0"/>
              <a:t>Video</a:t>
            </a:r>
            <a:endParaRPr lang="zh-TW" altLang="en-US" sz="1600" dirty="0"/>
          </a:p>
        </p:txBody>
      </p:sp>
      <p:grpSp>
        <p:nvGrpSpPr>
          <p:cNvPr id="127" name="Group 126"/>
          <p:cNvGrpSpPr/>
          <p:nvPr/>
        </p:nvGrpSpPr>
        <p:grpSpPr>
          <a:xfrm>
            <a:off x="5503983" y="3022323"/>
            <a:ext cx="2929030" cy="999857"/>
            <a:chOff x="4970583" y="3022323"/>
            <a:chExt cx="2929030" cy="999857"/>
          </a:xfrm>
        </p:grpSpPr>
        <p:sp>
          <p:nvSpPr>
            <p:cNvPr id="80" name="Rounded Rectangle 79"/>
            <p:cNvSpPr/>
            <p:nvPr/>
          </p:nvSpPr>
          <p:spPr>
            <a:xfrm>
              <a:off x="6028592" y="3320741"/>
              <a:ext cx="1871021" cy="448919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600" dirty="0" smtClean="0"/>
                <a:t>Object Regions &amp; Labels</a:t>
              </a:r>
              <a:endParaRPr lang="zh-TW" altLang="en-US" sz="1600" dirty="0"/>
            </a:p>
          </p:txBody>
        </p:sp>
        <p:cxnSp>
          <p:nvCxnSpPr>
            <p:cNvPr id="81" name="Straight Arrow Connector 80"/>
            <p:cNvCxnSpPr>
              <a:stCxn id="68" idx="3"/>
              <a:endCxn id="80" idx="1"/>
            </p:cNvCxnSpPr>
            <p:nvPr/>
          </p:nvCxnSpPr>
          <p:spPr>
            <a:xfrm flipV="1">
              <a:off x="4970585" y="3545201"/>
              <a:ext cx="1058007" cy="476979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2" name="Straight Arrow Connector 81"/>
            <p:cNvCxnSpPr>
              <a:stCxn id="87" idx="3"/>
              <a:endCxn id="80" idx="1"/>
            </p:cNvCxnSpPr>
            <p:nvPr/>
          </p:nvCxnSpPr>
          <p:spPr>
            <a:xfrm>
              <a:off x="4970583" y="3022323"/>
              <a:ext cx="1058009" cy="52287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20" name="Group 119"/>
          <p:cNvGrpSpPr/>
          <p:nvPr/>
        </p:nvGrpSpPr>
        <p:grpSpPr>
          <a:xfrm>
            <a:off x="5503983" y="5789640"/>
            <a:ext cx="2929029" cy="448919"/>
            <a:chOff x="4970583" y="5789640"/>
            <a:chExt cx="2929029" cy="448919"/>
          </a:xfrm>
        </p:grpSpPr>
        <p:cxnSp>
          <p:nvCxnSpPr>
            <p:cNvPr id="84" name="Straight Arrow Connector 83"/>
            <p:cNvCxnSpPr/>
            <p:nvPr/>
          </p:nvCxnSpPr>
          <p:spPr>
            <a:xfrm>
              <a:off x="4970583" y="6012544"/>
              <a:ext cx="105800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85" name="Rounded Rectangle 84"/>
            <p:cNvSpPr/>
            <p:nvPr/>
          </p:nvSpPr>
          <p:spPr>
            <a:xfrm>
              <a:off x="6028591" y="5789640"/>
              <a:ext cx="1871021" cy="448919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600" dirty="0" smtClean="0"/>
                <a:t>Playback Speed</a:t>
              </a:r>
              <a:endParaRPr lang="zh-TW" altLang="en-US" sz="1600" dirty="0"/>
            </a:p>
          </p:txBody>
        </p:sp>
      </p:grpSp>
      <p:grpSp>
        <p:nvGrpSpPr>
          <p:cNvPr id="123" name="Group 122"/>
          <p:cNvGrpSpPr/>
          <p:nvPr/>
        </p:nvGrpSpPr>
        <p:grpSpPr>
          <a:xfrm>
            <a:off x="3572606" y="2383833"/>
            <a:ext cx="1931377" cy="895979"/>
            <a:chOff x="3039206" y="2383833"/>
            <a:chExt cx="1931377" cy="895979"/>
          </a:xfrm>
        </p:grpSpPr>
        <p:cxnSp>
          <p:nvCxnSpPr>
            <p:cNvPr id="78" name="Straight Arrow Connector 77"/>
            <p:cNvCxnSpPr>
              <a:stCxn id="77" idx="2"/>
              <a:endCxn id="87" idx="0"/>
            </p:cNvCxnSpPr>
            <p:nvPr/>
          </p:nvCxnSpPr>
          <p:spPr>
            <a:xfrm flipH="1">
              <a:off x="4004895" y="2383833"/>
              <a:ext cx="1" cy="38100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87" name="Rectangle 86"/>
            <p:cNvSpPr/>
            <p:nvPr/>
          </p:nvSpPr>
          <p:spPr>
            <a:xfrm>
              <a:off x="3039206" y="2764833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Object Detection</a:t>
              </a:r>
              <a:endParaRPr lang="en-US" sz="1600" dirty="0"/>
            </a:p>
          </p:txBody>
        </p:sp>
      </p:grpSp>
      <p:grpSp>
        <p:nvGrpSpPr>
          <p:cNvPr id="124" name="Group 123"/>
          <p:cNvGrpSpPr/>
          <p:nvPr/>
        </p:nvGrpSpPr>
        <p:grpSpPr>
          <a:xfrm>
            <a:off x="3572608" y="3279812"/>
            <a:ext cx="1931377" cy="999857"/>
            <a:chOff x="3039208" y="3279812"/>
            <a:chExt cx="1931377" cy="999857"/>
          </a:xfrm>
        </p:grpSpPr>
        <p:sp>
          <p:nvSpPr>
            <p:cNvPr id="68" name="Rectangle 67"/>
            <p:cNvSpPr/>
            <p:nvPr/>
          </p:nvSpPr>
          <p:spPr>
            <a:xfrm>
              <a:off x="3039208" y="3764690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Object Labeling</a:t>
              </a:r>
            </a:p>
            <a:p>
              <a:pPr algn="ctr"/>
              <a:r>
                <a:rPr lang="en-US" sz="1600" dirty="0" smtClean="0"/>
                <a:t>(Tracking)</a:t>
              </a:r>
              <a:endParaRPr lang="en-US" sz="1600" dirty="0"/>
            </a:p>
          </p:txBody>
        </p:sp>
        <p:cxnSp>
          <p:nvCxnSpPr>
            <p:cNvPr id="88" name="Straight Arrow Connector 87"/>
            <p:cNvCxnSpPr>
              <a:stCxn id="87" idx="2"/>
              <a:endCxn id="68" idx="0"/>
            </p:cNvCxnSpPr>
            <p:nvPr/>
          </p:nvCxnSpPr>
          <p:spPr>
            <a:xfrm>
              <a:off x="4004895" y="3279812"/>
              <a:ext cx="2" cy="48487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21" name="Group 120"/>
          <p:cNvGrpSpPr/>
          <p:nvPr/>
        </p:nvGrpSpPr>
        <p:grpSpPr>
          <a:xfrm>
            <a:off x="304800" y="1868854"/>
            <a:ext cx="1931377" cy="1465917"/>
            <a:chOff x="583223" y="1868854"/>
            <a:chExt cx="1931377" cy="1465917"/>
          </a:xfrm>
        </p:grpSpPr>
        <p:cxnSp>
          <p:nvCxnSpPr>
            <p:cNvPr id="75" name="Straight Arrow Connector 74"/>
            <p:cNvCxnSpPr>
              <a:stCxn id="74" idx="0"/>
              <a:endCxn id="102" idx="2"/>
            </p:cNvCxnSpPr>
            <p:nvPr/>
          </p:nvCxnSpPr>
          <p:spPr>
            <a:xfrm flipV="1">
              <a:off x="1548912" y="2383833"/>
              <a:ext cx="0" cy="95093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102" name="Rectangle 101"/>
            <p:cNvSpPr/>
            <p:nvPr/>
          </p:nvSpPr>
          <p:spPr>
            <a:xfrm>
              <a:off x="583223" y="1868854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err="1" smtClean="0"/>
                <a:t>OpenCV</a:t>
              </a:r>
              <a:endParaRPr lang="en-US" sz="1600" dirty="0" smtClean="0"/>
            </a:p>
            <a:p>
              <a:pPr algn="ctr"/>
              <a:r>
                <a:rPr lang="en-US" sz="1600" dirty="0" smtClean="0"/>
                <a:t>Decoder</a:t>
              </a:r>
              <a:endParaRPr lang="en-US" sz="1600" dirty="0"/>
            </a:p>
          </p:txBody>
        </p:sp>
      </p:grpSp>
      <p:grpSp>
        <p:nvGrpSpPr>
          <p:cNvPr id="143" name="Group 142"/>
          <p:cNvGrpSpPr/>
          <p:nvPr/>
        </p:nvGrpSpPr>
        <p:grpSpPr>
          <a:xfrm>
            <a:off x="2209800" y="1747143"/>
            <a:ext cx="731821" cy="827190"/>
            <a:chOff x="2209800" y="1747143"/>
            <a:chExt cx="731821" cy="827190"/>
          </a:xfrm>
        </p:grpSpPr>
        <p:grpSp>
          <p:nvGrpSpPr>
            <p:cNvPr id="131" name="Group 130"/>
            <p:cNvGrpSpPr/>
            <p:nvPr/>
          </p:nvGrpSpPr>
          <p:grpSpPr>
            <a:xfrm>
              <a:off x="2209800" y="1868854"/>
              <a:ext cx="548053" cy="514979"/>
              <a:chOff x="2769577" y="1868854"/>
              <a:chExt cx="548053" cy="514979"/>
            </a:xfrm>
          </p:grpSpPr>
          <p:cxnSp>
            <p:nvCxnSpPr>
              <p:cNvPr id="106" name="Straight Arrow Connector 105"/>
              <p:cNvCxnSpPr>
                <a:stCxn id="102" idx="3"/>
              </p:cNvCxnSpPr>
              <p:nvPr/>
            </p:nvCxnSpPr>
            <p:spPr>
              <a:xfrm flipV="1">
                <a:off x="2769577" y="1868854"/>
                <a:ext cx="524606" cy="25749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11" name="Straight Arrow Connector 110"/>
              <p:cNvCxnSpPr/>
              <p:nvPr/>
            </p:nvCxnSpPr>
            <p:spPr>
              <a:xfrm>
                <a:off x="2793023" y="2126344"/>
                <a:ext cx="524607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14" name="Straight Arrow Connector 113"/>
              <p:cNvCxnSpPr>
                <a:stCxn id="102" idx="3"/>
              </p:cNvCxnSpPr>
              <p:nvPr/>
            </p:nvCxnSpPr>
            <p:spPr>
              <a:xfrm>
                <a:off x="2769577" y="2126344"/>
                <a:ext cx="524608" cy="25748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</p:grpSp>
        <p:sp>
          <p:nvSpPr>
            <p:cNvPr id="132" name="Rounded Rectangle 131"/>
            <p:cNvSpPr/>
            <p:nvPr/>
          </p:nvSpPr>
          <p:spPr>
            <a:xfrm>
              <a:off x="2743200" y="1747143"/>
              <a:ext cx="198421" cy="827190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600" dirty="0"/>
            </a:p>
          </p:txBody>
        </p:sp>
      </p:grpSp>
      <p:sp>
        <p:nvSpPr>
          <p:cNvPr id="117" name="TextBox 116"/>
          <p:cNvSpPr txBox="1"/>
          <p:nvPr/>
        </p:nvSpPr>
        <p:spPr>
          <a:xfrm>
            <a:off x="2205999" y="1447800"/>
            <a:ext cx="1728550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Multi-Threaded!</a:t>
            </a:r>
            <a:endParaRPr lang="en-US" dirty="0"/>
          </a:p>
        </p:txBody>
      </p:sp>
      <p:grpSp>
        <p:nvGrpSpPr>
          <p:cNvPr id="142" name="Group 141"/>
          <p:cNvGrpSpPr/>
          <p:nvPr/>
        </p:nvGrpSpPr>
        <p:grpSpPr>
          <a:xfrm>
            <a:off x="2895600" y="1868854"/>
            <a:ext cx="2608384" cy="514979"/>
            <a:chOff x="2895600" y="1868854"/>
            <a:chExt cx="2608384" cy="514979"/>
          </a:xfrm>
        </p:grpSpPr>
        <p:sp>
          <p:nvSpPr>
            <p:cNvPr id="77" name="Rectangle 76"/>
            <p:cNvSpPr/>
            <p:nvPr/>
          </p:nvSpPr>
          <p:spPr>
            <a:xfrm>
              <a:off x="3572607" y="1868854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Background</a:t>
              </a:r>
            </a:p>
            <a:p>
              <a:pPr algn="ctr"/>
              <a:r>
                <a:rPr lang="en-US" sz="1600" dirty="0" smtClean="0"/>
                <a:t>Subtraction</a:t>
              </a:r>
              <a:endParaRPr lang="en-US" sz="1600" dirty="0"/>
            </a:p>
          </p:txBody>
        </p:sp>
        <p:cxnSp>
          <p:nvCxnSpPr>
            <p:cNvPr id="135" name="Straight Arrow Connector 134"/>
            <p:cNvCxnSpPr/>
            <p:nvPr/>
          </p:nvCxnSpPr>
          <p:spPr>
            <a:xfrm>
              <a:off x="2895600" y="2126344"/>
              <a:ext cx="67700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19" name="Rectangle 118"/>
          <p:cNvSpPr/>
          <p:nvPr/>
        </p:nvSpPr>
        <p:spPr>
          <a:xfrm>
            <a:off x="6248400" y="3022322"/>
            <a:ext cx="2438400" cy="337847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899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" grpId="0" animBg="1"/>
      <p:bldP spid="117" grpId="0" animBg="1"/>
      <p:bldP spid="11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Processing Stage</a:t>
            </a:r>
            <a:br>
              <a:rPr lang="en-US" dirty="0" smtClean="0"/>
            </a:br>
            <a:r>
              <a:rPr lang="en-US" dirty="0" smtClean="0"/>
              <a:t>Output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2286000"/>
            <a:ext cx="8181975" cy="3438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58963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Subtraction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4288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325562"/>
          </a:xfrm>
        </p:spPr>
        <p:txBody>
          <a:bodyPr/>
          <a:lstStyle/>
          <a:p>
            <a:r>
              <a:rPr lang="en-US" dirty="0"/>
              <a:t>Background </a:t>
            </a:r>
            <a:r>
              <a:rPr lang="en-US" dirty="0" smtClean="0"/>
              <a:t>Subtraction</a:t>
            </a:r>
            <a:br>
              <a:rPr lang="en-US" dirty="0" smtClean="0"/>
            </a:br>
            <a:r>
              <a:rPr lang="en-US" dirty="0" err="1" smtClean="0"/>
              <a:t>MoG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600200"/>
                <a:ext cx="7772400" cy="5257800"/>
              </a:xfrm>
            </p:spPr>
            <p:txBody>
              <a:bodyPr>
                <a:normAutofit/>
              </a:bodyPr>
              <a:lstStyle/>
              <a:p>
                <a:r>
                  <a:rPr lang="en-US" dirty="0" smtClean="0"/>
                  <a:t>We used </a:t>
                </a:r>
                <a:r>
                  <a:rPr lang="en-US" dirty="0" err="1" smtClean="0"/>
                  <a:t>OpenCV’s</a:t>
                </a:r>
                <a:r>
                  <a:rPr lang="en-US" dirty="0" smtClean="0"/>
                  <a:t> </a:t>
                </a:r>
                <a:r>
                  <a:rPr lang="en-US" i="1" dirty="0" err="1" smtClean="0"/>
                  <a:t>BackgroundSubtractorMOG</a:t>
                </a:r>
                <a:endParaRPr lang="en-US" dirty="0" smtClean="0"/>
              </a:p>
              <a:p>
                <a:r>
                  <a:rPr lang="en-US" dirty="0" smtClean="0"/>
                  <a:t>Based on “</a:t>
                </a:r>
                <a:r>
                  <a:rPr lang="en-US" b="1" dirty="0"/>
                  <a:t>An Improved Adaptive Background Mixture Model for </a:t>
                </a:r>
                <a:r>
                  <a:rPr lang="en-US" b="1" dirty="0" err="1" smtClean="0"/>
                  <a:t>Realtime</a:t>
                </a:r>
                <a:r>
                  <a:rPr lang="en-US" b="1" dirty="0" smtClean="0"/>
                  <a:t> Tracking </a:t>
                </a:r>
                <a:r>
                  <a:rPr lang="en-US" b="1" dirty="0"/>
                  <a:t>with Shadow </a:t>
                </a:r>
                <a:r>
                  <a:rPr lang="en-US" b="1" dirty="0" smtClean="0"/>
                  <a:t>Detection</a:t>
                </a:r>
                <a:r>
                  <a:rPr lang="en-US" dirty="0" smtClean="0"/>
                  <a:t>” [2001]</a:t>
                </a:r>
              </a:p>
              <a:p>
                <a:pPr lvl="1"/>
                <a:r>
                  <a:rPr lang="en-US" dirty="0" smtClean="0"/>
                  <a:t>by </a:t>
                </a:r>
                <a:r>
                  <a:rPr lang="en-US" dirty="0"/>
                  <a:t>P. </a:t>
                </a:r>
                <a:r>
                  <a:rPr lang="en-US" dirty="0" err="1"/>
                  <a:t>KaewTraKulPong</a:t>
                </a:r>
                <a:r>
                  <a:rPr lang="en-US" dirty="0"/>
                  <a:t> and R. </a:t>
                </a:r>
                <a:r>
                  <a:rPr lang="en-US" dirty="0" smtClean="0"/>
                  <a:t>Bowden</a:t>
                </a:r>
              </a:p>
              <a:p>
                <a:pPr lvl="1"/>
                <a:endParaRPr lang="en-US" dirty="0" smtClean="0"/>
              </a:p>
              <a:p>
                <a:pPr lvl="1"/>
                <a:endParaRPr lang="en-US" dirty="0"/>
              </a:p>
              <a:p>
                <a:r>
                  <a:rPr lang="en-US" dirty="0" smtClean="0"/>
                  <a:t>Core idea:</a:t>
                </a:r>
              </a:p>
              <a:p>
                <a:pPr lvl="1"/>
                <a:r>
                  <a:rPr lang="en-US" dirty="0" smtClean="0"/>
                  <a:t>One Mixture of Gaussian (</a:t>
                </a:r>
                <a:r>
                  <a:rPr lang="en-US" dirty="0" err="1" smtClean="0"/>
                  <a:t>MoG</a:t>
                </a:r>
                <a:r>
                  <a:rPr lang="en-US" dirty="0" smtClean="0"/>
                  <a:t>) per pixel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US" i="1">
                        <a:latin typeface="Cambria Math"/>
                      </a:rPr>
                      <m:t>𝐾</m:t>
                    </m:r>
                  </m:oMath>
                </a14:m>
                <a:r>
                  <a:rPr lang="en-US" dirty="0"/>
                  <a:t> </a:t>
                </a:r>
                <a:r>
                  <a:rPr lang="en-US" dirty="0" smtClean="0"/>
                  <a:t>different </a:t>
                </a:r>
                <a:r>
                  <a:rPr lang="en-US" b="1" dirty="0" smtClean="0"/>
                  <a:t>Gaussians</a:t>
                </a:r>
                <a:r>
                  <a:rPr lang="en-US" dirty="0" smtClean="0"/>
                  <a:t> with different </a:t>
                </a:r>
                <a:r>
                  <a:rPr lang="en-US" b="1" dirty="0" smtClean="0"/>
                  <a:t>weights</a:t>
                </a:r>
                <a:r>
                  <a:rPr lang="en-US" dirty="0" smtClean="0"/>
                  <a:t> for different </a:t>
                </a:r>
                <a:r>
                  <a:rPr lang="en-US" b="1" dirty="0" smtClean="0"/>
                  <a:t>colors</a:t>
                </a:r>
              </a:p>
              <a:p>
                <a:pPr lvl="2"/>
                <a:r>
                  <a:rPr lang="en-US" dirty="0" smtClean="0"/>
                  <a:t>If pixel color more than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2.5</m:t>
                    </m:r>
                  </m:oMath>
                </a14:m>
                <a:r>
                  <a:rPr lang="en-US" b="0" dirty="0" smtClean="0"/>
                  <a:t> </a:t>
                </a:r>
                <a:r>
                  <a:rPr lang="en-US" b="0" dirty="0" err="1" smtClean="0"/>
                  <a:t>st.d</a:t>
                </a:r>
                <a:r>
                  <a:rPr lang="en-US" b="0" dirty="0" smtClean="0"/>
                  <a:t>. away from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/>
                      </a:rPr>
                      <m:t>𝐵</m:t>
                    </m:r>
                  </m:oMath>
                </a14:m>
                <a:r>
                  <a:rPr lang="en-US" dirty="0"/>
                  <a:t> </a:t>
                </a:r>
                <a:r>
                  <a:rPr lang="en-US" b="1" dirty="0" smtClean="0"/>
                  <a:t>fittest </a:t>
                </a:r>
                <a:r>
                  <a:rPr lang="en-US" dirty="0" smtClean="0"/>
                  <a:t>Gaussians</a:t>
                </a:r>
              </a:p>
              <a:p>
                <a:pPr lvl="2"/>
                <a:r>
                  <a:rPr lang="en-US" dirty="0" smtClean="0"/>
                  <a:t>Use pixel color to update only the single fittest Gaussian</a:t>
                </a:r>
              </a:p>
              <a:p>
                <a:pPr lvl="1"/>
                <a:r>
                  <a:rPr lang="en-US" dirty="0" smtClean="0"/>
                  <a:t>Shadow Removal</a:t>
                </a:r>
              </a:p>
              <a:p>
                <a:pPr lvl="2"/>
                <a:endParaRPr lang="en-US" b="0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600200"/>
                <a:ext cx="7772400" cy="5257800"/>
              </a:xfrm>
              <a:blipFill rotWithShape="1">
                <a:blip r:embed="rId3"/>
                <a:stretch>
                  <a:fillRect t="-6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2973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 </a:t>
            </a:r>
            <a:r>
              <a:rPr lang="en-US" dirty="0"/>
              <a:t>Subtraction</a:t>
            </a:r>
            <a:br>
              <a:rPr lang="en-US" dirty="0"/>
            </a:br>
            <a:r>
              <a:rPr lang="en-US" dirty="0" err="1" smtClean="0"/>
              <a:t>MoG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600200"/>
                <a:ext cx="8001000" cy="5181600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en-US" b="0" dirty="0" smtClean="0">
                    <a:latin typeface="Cambria Math"/>
                  </a:rPr>
                  <a:t>Given pixel with RGB-color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𝑥</m:t>
                    </m:r>
                  </m:oMath>
                </a14:m>
                <a:endParaRPr lang="en-US" b="0" dirty="0" smtClean="0">
                  <a:latin typeface="Cambria Math"/>
                </a:endParaRPr>
              </a:p>
              <a:p>
                <a:endParaRPr lang="en-US" b="0" dirty="0" smtClean="0">
                  <a:latin typeface="Cambria Math"/>
                </a:endParaRPr>
              </a:p>
              <a:p>
                <a:r>
                  <a:rPr lang="en-US" b="0" dirty="0" smtClean="0"/>
                  <a:t>Probability of being a background pixel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𝑝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rgbClr val="002060"/>
                            </a:solidFill>
                            <a:latin typeface="Cambria Math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/>
                          </a:rPr>
                          <m:t>𝑘</m:t>
                        </m:r>
                        <m:r>
                          <a:rPr lang="en-US" b="0" i="1" smtClean="0">
                            <a:latin typeface="Cambria Math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/>
                          </a:rPr>
                          <m:t>𝐾</m:t>
                        </m:r>
                      </m:sup>
                      <m:e>
                        <m:sSub>
                          <m:sSubPr>
                            <m:ctrlPr>
                              <a:rPr lang="en-US" b="0" i="1" smtClean="0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rgbClr val="00B0F0"/>
                                </a:solidFill>
                                <a:latin typeface="Cambria Math"/>
                              </a:rPr>
                              <m:t>𝑤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rgbClr val="00B0F0"/>
                                </a:solidFill>
                                <a:latin typeface="Cambria Math"/>
                              </a:rPr>
                              <m:t>𝑘</m:t>
                            </m:r>
                          </m:sub>
                        </m:sSub>
                      </m:e>
                    </m:nary>
                    <m:sSub>
                      <m:sSubPr>
                        <m:ctrlP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𝜂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𝑘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rgbClr val="002060"/>
                            </a:solidFill>
                            <a:latin typeface="Cambria Math"/>
                          </a:rPr>
                          <m:t>𝑥</m:t>
                        </m:r>
                        <m:r>
                          <a:rPr lang="en-US" b="0" i="1" smtClean="0">
                            <a:latin typeface="Cambria Math"/>
                          </a:rPr>
                          <m:t> </m:t>
                        </m:r>
                      </m:e>
                    </m:d>
                    <m:r>
                      <a:rPr lang="en-US" b="0" i="1" smtClean="0">
                        <a:latin typeface="Cambria Math"/>
                      </a:rPr>
                      <m:t> </m:t>
                    </m:r>
                  </m:oMath>
                </a14:m>
                <a:endParaRPr lang="en-US" dirty="0" smtClean="0"/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𝐾</m:t>
                    </m:r>
                    <m:r>
                      <a:rPr lang="en-US" b="0" i="1" smtClean="0">
                        <a:latin typeface="Cambria Math"/>
                      </a:rPr>
                      <m:t>=</m:t>
                    </m:r>
                  </m:oMath>
                </a14:m>
                <a:r>
                  <a:rPr lang="en-US" b="0" dirty="0" smtClean="0"/>
                  <a:t> # </a:t>
                </a:r>
                <a:r>
                  <a:rPr lang="en-US" dirty="0"/>
                  <a:t>Gaussian background </a:t>
                </a:r>
                <a:r>
                  <a:rPr lang="en-US" dirty="0" smtClean="0"/>
                  <a:t>distributions </a:t>
                </a:r>
                <a:r>
                  <a:rPr lang="en-US" b="0" dirty="0" smtClean="0"/>
                  <a:t>(usually 3-5)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FF0000"/>
                            </a:solidFill>
                            <a:latin typeface="Cambria Math"/>
                          </a:rPr>
                          <m:t>𝜂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𝑘</m:t>
                        </m:r>
                      </m:sub>
                    </m:sSub>
                    <m:r>
                      <a:rPr lang="en-US">
                        <a:latin typeface="Cambria Math"/>
                      </a:rPr>
                      <m:t>=</m:t>
                    </m:r>
                  </m:oMath>
                </a14:m>
                <a:r>
                  <a:rPr lang="en-US" dirty="0" smtClean="0"/>
                  <a:t> The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𝑘</m:t>
                    </m:r>
                  </m:oMath>
                </a14:m>
                <a:r>
                  <a:rPr lang="en-US" dirty="0" smtClean="0"/>
                  <a:t>’</a:t>
                </a:r>
                <a:r>
                  <a:rPr lang="en-US" dirty="0" err="1" smtClean="0"/>
                  <a:t>th</a:t>
                </a:r>
                <a:r>
                  <a:rPr lang="en-US" dirty="0" smtClean="0"/>
                  <a:t> Gaussian background distribution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00B0F0"/>
                            </a:solidFill>
                            <a:latin typeface="Cambria Math"/>
                          </a:rPr>
                          <m:t>𝑤</m:t>
                        </m:r>
                      </m:e>
                      <m:sub>
                        <m:r>
                          <a:rPr lang="en-US" i="1">
                            <a:solidFill>
                              <a:srgbClr val="00B0F0"/>
                            </a:solidFill>
                            <a:latin typeface="Cambria Math"/>
                          </a:rPr>
                          <m:t>𝑘</m:t>
                        </m:r>
                      </m:sub>
                    </m:sSub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/>
                      </a:rPr>
                      <m:t>=</m:t>
                    </m:r>
                  </m:oMath>
                </a14:m>
                <a:r>
                  <a:rPr lang="en-US" dirty="0" smtClean="0"/>
                  <a:t> The weight of the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𝑘</m:t>
                    </m:r>
                  </m:oMath>
                </a14:m>
                <a:r>
                  <a:rPr lang="en-US" dirty="0" smtClean="0"/>
                  <a:t>’</a:t>
                </a:r>
                <a:r>
                  <a:rPr lang="en-US" dirty="0" err="1" smtClean="0"/>
                  <a:t>th</a:t>
                </a:r>
                <a:r>
                  <a:rPr lang="en-US" dirty="0" smtClean="0"/>
                  <a:t> distribution</a:t>
                </a:r>
              </a:p>
              <a:p>
                <a:endParaRPr lang="en-US" dirty="0" smtClean="0"/>
              </a:p>
              <a:p>
                <a:pPr marL="571500" indent="-457200">
                  <a:buFont typeface="+mj-lt"/>
                  <a:buAutoNum type="arabicPeriod"/>
                </a:pPr>
                <a:r>
                  <a:rPr lang="en-US" dirty="0" smtClean="0"/>
                  <a:t>We sort the distributions by their </a:t>
                </a:r>
                <a:r>
                  <a:rPr lang="en-US" i="1" dirty="0" smtClean="0"/>
                  <a:t>fitness value</a:t>
                </a:r>
                <a:r>
                  <a:rPr lang="en-US" dirty="0" smtClean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00B0F0"/>
                                </a:solidFill>
                                <a:latin typeface="Cambria Math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rgbClr val="00B0F0"/>
                                </a:solidFill>
                                <a:latin typeface="Cambria Math"/>
                              </a:rPr>
                              <m:t>𝑘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/>
                              </a:rPr>
                              <m:t>𝜎</m:t>
                            </m:r>
                          </m:e>
                          <m:sub>
                            <m:r>
                              <a:rPr lang="en-US" i="1">
                                <a:latin typeface="Cambria Math"/>
                              </a:rPr>
                              <m:t>𝑘</m:t>
                            </m:r>
                          </m:sub>
                        </m:sSub>
                      </m:den>
                    </m:f>
                  </m:oMath>
                </a14:m>
                <a:endParaRPr lang="en-US" dirty="0"/>
              </a:p>
              <a:p>
                <a:pPr marL="5715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a:rPr lang="en-US" b="0" i="0" smtClean="0">
                        <a:latin typeface="Cambria Math"/>
                      </a:rPr>
                      <m:t> </m:t>
                    </m:r>
                    <m:r>
                      <a:rPr lang="en-US" b="0" i="1" smtClean="0">
                        <a:latin typeface="Cambria Math"/>
                      </a:rPr>
                      <m:t>𝑥</m:t>
                    </m:r>
                  </m:oMath>
                </a14:m>
                <a:r>
                  <a:rPr lang="en-US" dirty="0" smtClean="0"/>
                  <a:t> is background, if given some threshold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𝑇</m:t>
                    </m:r>
                  </m:oMath>
                </a14:m>
                <a:r>
                  <a:rPr lang="en-US" dirty="0" smtClean="0"/>
                  <a:t>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𝑥</m:t>
                    </m:r>
                  </m:oMath>
                </a14:m>
                <a:r>
                  <a:rPr lang="en-US" dirty="0" smtClean="0"/>
                  <a:t> is within 2.5 </a:t>
                </a:r>
                <a:r>
                  <a:rPr lang="en-US" dirty="0" err="1" smtClean="0"/>
                  <a:t>st.d.’s</a:t>
                </a:r>
                <a:r>
                  <a:rPr lang="en-US" dirty="0" smtClean="0"/>
                  <a:t> of the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/>
                      </a:rPr>
                      <m:t>𝐵</m:t>
                    </m:r>
                  </m:oMath>
                </a14:m>
                <a:r>
                  <a:rPr lang="en-US" dirty="0" smtClean="0">
                    <a:latin typeface="Cambria Math"/>
                  </a:rPr>
                  <a:t> fittest distributions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𝐵</m:t>
                    </m:r>
                    <m:r>
                      <a:rPr lang="en-US" b="0" i="1" smtClean="0">
                        <a:latin typeface="Cambria Math"/>
                      </a:rPr>
                      <m:t>=</m:t>
                    </m:r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/>
                          </a:rPr>
                          <m:t>arg</m:t>
                        </m:r>
                      </m:fName>
                      <m:e>
                        <m:func>
                          <m:func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limLow>
                              <m:limLow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limLowPr>
                              <m:e>
                                <m:r>
                                  <m:rPr>
                                    <m:sty m:val="p"/>
                                  </m:rPr>
                                  <a:rPr lang="en-US" b="0" i="0" smtClean="0">
                                    <a:latin typeface="Cambria Math"/>
                                  </a:rPr>
                                  <m:t>min</m:t>
                                </m:r>
                              </m:e>
                              <m:lim>
                                <m:r>
                                  <a:rPr lang="en-US" b="0" i="1" smtClean="0">
                                    <a:latin typeface="Cambria Math"/>
                                  </a:rPr>
                                  <m:t>𝑏</m:t>
                                </m:r>
                              </m:lim>
                            </m:limLow>
                          </m:fName>
                          <m:e>
                            <m:r>
                              <a:rPr lang="en-US" b="0" i="1" smtClean="0">
                                <a:latin typeface="Cambria Math"/>
                              </a:rPr>
                              <m:t>(</m:t>
                            </m:r>
                            <m:nary>
                              <m:naryPr>
                                <m:chr m:val="∑"/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a:rPr lang="en-US" b="0" i="1" smtClean="0">
                                    <a:latin typeface="Cambria Math"/>
                                  </a:rPr>
                                  <m:t>𝑗</m:t>
                                </m:r>
                                <m:r>
                                  <a:rPr lang="en-US" b="0" i="1" smtClean="0">
                                    <a:latin typeface="Cambria Math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US" b="0" i="1" smtClean="0">
                                    <a:latin typeface="Cambria Math"/>
                                  </a:rPr>
                                  <m:t>𝑏</m:t>
                                </m:r>
                              </m:sup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/>
                                      </a:rPr>
                                      <m:t>𝑤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/>
                                      </a:rPr>
                                      <m:t>𝑗</m:t>
                                    </m:r>
                                  </m:sub>
                                </m:sSub>
                              </m:e>
                            </m:nary>
                            <m:r>
                              <a:rPr lang="en-US" b="0" i="1" smtClean="0">
                                <a:latin typeface="Cambria Math"/>
                              </a:rPr>
                              <m:t>&gt;</m:t>
                            </m:r>
                            <m:r>
                              <a:rPr lang="en-US" b="0" i="1" smtClean="0">
                                <a:latin typeface="Cambria Math"/>
                              </a:rPr>
                              <m:t>𝑇</m:t>
                            </m:r>
                            <m:r>
                              <a:rPr lang="en-US" b="0" i="1" smtClean="0">
                                <a:latin typeface="Cambria Math"/>
                              </a:rPr>
                              <m:t>)</m:t>
                            </m:r>
                          </m:e>
                        </m:func>
                      </m:e>
                    </m:func>
                  </m:oMath>
                </a14:m>
                <a:endParaRPr lang="en-US" dirty="0" smtClean="0"/>
              </a:p>
              <a:p>
                <a:pPr marL="571500" indent="-457200">
                  <a:buFont typeface="+mj-lt"/>
                  <a:buAutoNum type="arabicPeriod"/>
                </a:pPr>
                <a:r>
                  <a:rPr lang="en-US" dirty="0" smtClean="0"/>
                  <a:t>Then </a:t>
                </a:r>
                <a:r>
                  <a:rPr lang="en-US" dirty="0"/>
                  <a:t>pick the best </a:t>
                </a:r>
                <a:r>
                  <a:rPr lang="en-US" dirty="0" smtClean="0"/>
                  <a:t>one to update</a:t>
                </a:r>
              </a:p>
              <a:p>
                <a:pPr lvl="1"/>
                <a:r>
                  <a:rPr lang="en-US" dirty="0" smtClean="0"/>
                  <a:t>using a modified “running average” update</a:t>
                </a:r>
                <a:endParaRPr lang="en-US" dirty="0"/>
              </a:p>
            </p:txBody>
          </p:sp>
        </mc:Choice>
        <mc:Fallback xmlns="">
          <p:sp>
            <p:nvSpPr>
              <p:cNvPr id="4" name="Conten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600200"/>
                <a:ext cx="8001000" cy="5181600"/>
              </a:xfrm>
              <a:blipFill rotWithShape="1">
                <a:blip r:embed="rId2"/>
                <a:stretch>
                  <a:fillRect t="-11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06301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Subtraction</a:t>
            </a:r>
            <a:br>
              <a:rPr lang="en-US" dirty="0"/>
            </a:br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400"/>
            <a:ext cx="7620000" cy="1345096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9700" y="2590800"/>
            <a:ext cx="3095625" cy="214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5325" y="2590799"/>
            <a:ext cx="3114675" cy="214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35495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9|15.6|0.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5.7|7.6|25.7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|14.9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27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12|19.8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10.2|11.2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djacency">
  <a:themeElements>
    <a:clrScheme name="Adjacency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Adjacency</Template>
  <TotalTime>1562</TotalTime>
  <Words>1056</Words>
  <Application>Microsoft Office PowerPoint</Application>
  <PresentationFormat>On-screen Show (4:3)</PresentationFormat>
  <Paragraphs>148</Paragraphs>
  <Slides>22</Slides>
  <Notes>9</Notes>
  <HiddenSlides>0</HiddenSlides>
  <MMClips>10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新細明體</vt:lpstr>
      <vt:lpstr>Arial</vt:lpstr>
      <vt:lpstr>Calibri</vt:lpstr>
      <vt:lpstr>Cambria</vt:lpstr>
      <vt:lpstr>Cambria Math</vt:lpstr>
      <vt:lpstr>Adjacency</vt:lpstr>
      <vt:lpstr>DIP 2013 – Smart Fast Forward</vt:lpstr>
      <vt:lpstr>Overview</vt:lpstr>
      <vt:lpstr>Smart Fast Forward Concept</vt:lpstr>
      <vt:lpstr>Processing Stage Overview</vt:lpstr>
      <vt:lpstr>Processing Stage Output</vt:lpstr>
      <vt:lpstr>Background Subtraction</vt:lpstr>
      <vt:lpstr>Background Subtraction MoG</vt:lpstr>
      <vt:lpstr>Background Subtraction MoG</vt:lpstr>
      <vt:lpstr>Background Subtraction Results</vt:lpstr>
      <vt:lpstr>Object detection</vt:lpstr>
      <vt:lpstr>Object Detection</vt:lpstr>
      <vt:lpstr>Object Detection Example instance</vt:lpstr>
      <vt:lpstr>Object Detection Agglomerative Clustering</vt:lpstr>
      <vt:lpstr>Object Detection Intermediate Result</vt:lpstr>
      <vt:lpstr>Object Tracking</vt:lpstr>
      <vt:lpstr>Object Tracking</vt:lpstr>
      <vt:lpstr>Object Tracking Matching</vt:lpstr>
      <vt:lpstr>Object Tracking Matching Model</vt:lpstr>
      <vt:lpstr>Playback Speed estimation</vt:lpstr>
      <vt:lpstr>Playback Speed Estimation Frame Weights</vt:lpstr>
      <vt:lpstr>Playback Speed Estimation Playback Sequence</vt:lpstr>
      <vt:lpstr>Results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Domi</dc:creator>
  <cp:lastModifiedBy>Kelvin Yang</cp:lastModifiedBy>
  <cp:revision>210</cp:revision>
  <dcterms:created xsi:type="dcterms:W3CDTF">2013-12-19T05:56:38Z</dcterms:created>
  <dcterms:modified xsi:type="dcterms:W3CDTF">2013-12-24T05:02:08Z</dcterms:modified>
</cp:coreProperties>
</file>

<file path=docProps/thumbnail.jpeg>
</file>